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2" r:id="rId3"/>
    <p:sldId id="257" r:id="rId4"/>
    <p:sldId id="258" r:id="rId5"/>
    <p:sldId id="266" r:id="rId6"/>
    <p:sldId id="265" r:id="rId7"/>
    <p:sldId id="261" r:id="rId8"/>
    <p:sldId id="267" r:id="rId9"/>
    <p:sldId id="263" r:id="rId10"/>
    <p:sldId id="283" r:id="rId11"/>
    <p:sldId id="262" r:id="rId12"/>
    <p:sldId id="284" r:id="rId13"/>
    <p:sldId id="268" r:id="rId14"/>
    <p:sldId id="270" r:id="rId15"/>
    <p:sldId id="271" r:id="rId16"/>
    <p:sldId id="269" r:id="rId17"/>
    <p:sldId id="272" r:id="rId18"/>
    <p:sldId id="273" r:id="rId19"/>
    <p:sldId id="274" r:id="rId20"/>
    <p:sldId id="275" r:id="rId21"/>
    <p:sldId id="276" r:id="rId22"/>
    <p:sldId id="277" r:id="rId23"/>
    <p:sldId id="281" r:id="rId24"/>
    <p:sldId id="278" r:id="rId25"/>
    <p:sldId id="280" r:id="rId26"/>
    <p:sldId id="279"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590" autoAdjust="0"/>
  </p:normalViewPr>
  <p:slideViewPr>
    <p:cSldViewPr>
      <p:cViewPr varScale="1">
        <p:scale>
          <a:sx n="67" d="100"/>
          <a:sy n="67" d="100"/>
        </p:scale>
        <p:origin x="-516" y="-102"/>
      </p:cViewPr>
      <p:guideLst>
        <p:guide orient="horz" pos="2160"/>
        <p:guide pos="2880"/>
      </p:guideLst>
    </p:cSldViewPr>
  </p:slideViewPr>
  <p:outlineViewPr>
    <p:cViewPr>
      <p:scale>
        <a:sx n="33" d="100"/>
        <a:sy n="33" d="100"/>
      </p:scale>
      <p:origin x="0" y="254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C519F-D55A-427A-9DB7-8F5054BB3716}" type="datetimeFigureOut">
              <a:rPr lang="en-CA" smtClean="0"/>
              <a:t>27/03/2013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70FB5-B7FD-4410-A5AC-67285F5D60C1}" type="slidenum">
              <a:rPr lang="en-CA" smtClean="0"/>
              <a:t>‹#›</a:t>
            </a:fld>
            <a:endParaRPr lang="en-CA"/>
          </a:p>
        </p:txBody>
      </p:sp>
    </p:spTree>
    <p:extLst>
      <p:ext uri="{BB962C8B-B14F-4D97-AF65-F5344CB8AC3E}">
        <p14:creationId xmlns:p14="http://schemas.microsoft.com/office/powerpoint/2010/main" val="23480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DD445CE-4D78-4A11-91D9-291CB2BE84A5}" type="datetime1">
              <a:rPr lang="en-CA" smtClean="0"/>
              <a:t>27/03/2013</a:t>
            </a:fld>
            <a:endParaRPr lang="en-CA"/>
          </a:p>
        </p:txBody>
      </p:sp>
      <p:sp>
        <p:nvSpPr>
          <p:cNvPr id="5" name="Footer Placeholder 4"/>
          <p:cNvSpPr>
            <a:spLocks noGrp="1"/>
          </p:cNvSpPr>
          <p:nvPr>
            <p:ph type="ftr" sz="quarter" idx="11"/>
          </p:nvPr>
        </p:nvSpPr>
        <p:spPr/>
        <p:txBody>
          <a:bodyPr/>
          <a:lstStyle/>
          <a:p>
            <a:r>
              <a:rPr lang="en-CA" smtClean="0"/>
              <a:t>Stove Testing Toolbox </a:t>
            </a:r>
            <a:endParaRPr lang="en-CA"/>
          </a:p>
        </p:txBody>
      </p:sp>
      <p:sp>
        <p:nvSpPr>
          <p:cNvPr id="6" name="Slide Number Placeholder 5"/>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387569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267D23C-D7E7-48B1-914F-FC918ECD8DBE}" type="datetime1">
              <a:rPr lang="en-CA" smtClean="0"/>
              <a:t>27/03/2013</a:t>
            </a:fld>
            <a:endParaRPr lang="en-CA"/>
          </a:p>
        </p:txBody>
      </p:sp>
      <p:sp>
        <p:nvSpPr>
          <p:cNvPr id="5" name="Footer Placeholder 4"/>
          <p:cNvSpPr>
            <a:spLocks noGrp="1"/>
          </p:cNvSpPr>
          <p:nvPr>
            <p:ph type="ftr" sz="quarter" idx="11"/>
          </p:nvPr>
        </p:nvSpPr>
        <p:spPr/>
        <p:txBody>
          <a:bodyPr/>
          <a:lstStyle/>
          <a:p>
            <a:r>
              <a:rPr lang="en-CA" smtClean="0"/>
              <a:t>Stove Testing Toolbox </a:t>
            </a:r>
            <a:endParaRPr lang="en-CA"/>
          </a:p>
        </p:txBody>
      </p:sp>
      <p:sp>
        <p:nvSpPr>
          <p:cNvPr id="6" name="Slide Number Placeholder 5"/>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85959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F9E2A6-199C-4D5D-9A6E-6D91DFA6AA7B}" type="datetime1">
              <a:rPr lang="en-CA" smtClean="0"/>
              <a:t>27/03/2013</a:t>
            </a:fld>
            <a:endParaRPr lang="en-CA"/>
          </a:p>
        </p:txBody>
      </p:sp>
      <p:sp>
        <p:nvSpPr>
          <p:cNvPr id="5" name="Footer Placeholder 4"/>
          <p:cNvSpPr>
            <a:spLocks noGrp="1"/>
          </p:cNvSpPr>
          <p:nvPr>
            <p:ph type="ftr" sz="quarter" idx="11"/>
          </p:nvPr>
        </p:nvSpPr>
        <p:spPr/>
        <p:txBody>
          <a:bodyPr/>
          <a:lstStyle/>
          <a:p>
            <a:r>
              <a:rPr lang="en-CA" smtClean="0"/>
              <a:t>Stove Testing Toolbox </a:t>
            </a:r>
            <a:endParaRPr lang="en-CA"/>
          </a:p>
        </p:txBody>
      </p:sp>
      <p:sp>
        <p:nvSpPr>
          <p:cNvPr id="6" name="Slide Number Placeholder 5"/>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312482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5322C5E-5CBB-4242-9198-45D9F77136F2}" type="datetime1">
              <a:rPr lang="en-CA" smtClean="0"/>
              <a:t>27/03/2013</a:t>
            </a:fld>
            <a:endParaRPr lang="en-CA"/>
          </a:p>
        </p:txBody>
      </p:sp>
      <p:sp>
        <p:nvSpPr>
          <p:cNvPr id="5" name="Footer Placeholder 4"/>
          <p:cNvSpPr>
            <a:spLocks noGrp="1"/>
          </p:cNvSpPr>
          <p:nvPr>
            <p:ph type="ftr" sz="quarter" idx="11"/>
          </p:nvPr>
        </p:nvSpPr>
        <p:spPr/>
        <p:txBody>
          <a:bodyPr/>
          <a:lstStyle/>
          <a:p>
            <a:r>
              <a:rPr lang="en-CA" smtClean="0"/>
              <a:t>Stove Testing Toolbox </a:t>
            </a:r>
            <a:endParaRPr lang="en-CA"/>
          </a:p>
        </p:txBody>
      </p:sp>
      <p:sp>
        <p:nvSpPr>
          <p:cNvPr id="6" name="Slide Number Placeholder 5"/>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266987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D65AC-CBD0-467C-BA02-437B13ABEA65}" type="datetime1">
              <a:rPr lang="en-CA" smtClean="0"/>
              <a:t>27/03/2013</a:t>
            </a:fld>
            <a:endParaRPr lang="en-CA"/>
          </a:p>
        </p:txBody>
      </p:sp>
      <p:sp>
        <p:nvSpPr>
          <p:cNvPr id="5" name="Footer Placeholder 4"/>
          <p:cNvSpPr>
            <a:spLocks noGrp="1"/>
          </p:cNvSpPr>
          <p:nvPr>
            <p:ph type="ftr" sz="quarter" idx="11"/>
          </p:nvPr>
        </p:nvSpPr>
        <p:spPr/>
        <p:txBody>
          <a:bodyPr/>
          <a:lstStyle/>
          <a:p>
            <a:r>
              <a:rPr lang="en-CA" smtClean="0"/>
              <a:t>Stove Testing Toolbox </a:t>
            </a:r>
            <a:endParaRPr lang="en-CA"/>
          </a:p>
        </p:txBody>
      </p:sp>
      <p:sp>
        <p:nvSpPr>
          <p:cNvPr id="6" name="Slide Number Placeholder 5"/>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311426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56A21A1-7C41-4647-9098-66E2A74E48FC}" type="datetime1">
              <a:rPr lang="en-CA" smtClean="0"/>
              <a:t>27/03/2013</a:t>
            </a:fld>
            <a:endParaRPr lang="en-CA"/>
          </a:p>
        </p:txBody>
      </p:sp>
      <p:sp>
        <p:nvSpPr>
          <p:cNvPr id="6" name="Footer Placeholder 5"/>
          <p:cNvSpPr>
            <a:spLocks noGrp="1"/>
          </p:cNvSpPr>
          <p:nvPr>
            <p:ph type="ftr" sz="quarter" idx="11"/>
          </p:nvPr>
        </p:nvSpPr>
        <p:spPr/>
        <p:txBody>
          <a:bodyPr/>
          <a:lstStyle/>
          <a:p>
            <a:r>
              <a:rPr lang="en-CA" smtClean="0"/>
              <a:t>Stove Testing Toolbox </a:t>
            </a:r>
            <a:endParaRPr lang="en-CA"/>
          </a:p>
        </p:txBody>
      </p:sp>
      <p:sp>
        <p:nvSpPr>
          <p:cNvPr id="7" name="Slide Number Placeholder 6"/>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315203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259755F-A281-43BC-B848-2C14FF555666}" type="datetime1">
              <a:rPr lang="en-CA" smtClean="0"/>
              <a:t>27/03/2013</a:t>
            </a:fld>
            <a:endParaRPr lang="en-CA"/>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398448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A0FDB85-D341-43F3-8453-01F1C4929696}" type="datetime1">
              <a:rPr lang="en-CA" smtClean="0"/>
              <a:t>27/03/2013</a:t>
            </a:fld>
            <a:endParaRPr lang="en-CA"/>
          </a:p>
        </p:txBody>
      </p:sp>
      <p:sp>
        <p:nvSpPr>
          <p:cNvPr id="4" name="Footer Placeholder 3"/>
          <p:cNvSpPr>
            <a:spLocks noGrp="1"/>
          </p:cNvSpPr>
          <p:nvPr>
            <p:ph type="ftr" sz="quarter" idx="11"/>
          </p:nvPr>
        </p:nvSpPr>
        <p:spPr/>
        <p:txBody>
          <a:bodyPr/>
          <a:lstStyle/>
          <a:p>
            <a:r>
              <a:rPr lang="en-CA" smtClean="0"/>
              <a:t>Stove Testing Toolbox </a:t>
            </a:r>
            <a:endParaRPr lang="en-CA"/>
          </a:p>
        </p:txBody>
      </p:sp>
      <p:sp>
        <p:nvSpPr>
          <p:cNvPr id="5" name="Slide Number Placeholder 4"/>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278639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9C4E5-6169-49A1-AFA3-3F8F1711410D}" type="datetime1">
              <a:rPr lang="en-CA" smtClean="0"/>
              <a:t>27/03/2013</a:t>
            </a:fld>
            <a:endParaRPr lang="en-CA"/>
          </a:p>
        </p:txBody>
      </p:sp>
      <p:sp>
        <p:nvSpPr>
          <p:cNvPr id="3" name="Footer Placeholder 2"/>
          <p:cNvSpPr>
            <a:spLocks noGrp="1"/>
          </p:cNvSpPr>
          <p:nvPr>
            <p:ph type="ftr" sz="quarter" idx="11"/>
          </p:nvPr>
        </p:nvSpPr>
        <p:spPr/>
        <p:txBody>
          <a:bodyPr/>
          <a:lstStyle/>
          <a:p>
            <a:r>
              <a:rPr lang="en-CA" smtClean="0"/>
              <a:t>Stove Testing Toolbox </a:t>
            </a:r>
            <a:endParaRPr lang="en-CA"/>
          </a:p>
        </p:txBody>
      </p:sp>
      <p:sp>
        <p:nvSpPr>
          <p:cNvPr id="4" name="Slide Number Placeholder 3"/>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137833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E2A6E-1077-41D6-A15E-6B9AFDD4BCBF}" type="datetime1">
              <a:rPr lang="en-CA" smtClean="0"/>
              <a:t>27/03/2013</a:t>
            </a:fld>
            <a:endParaRPr lang="en-CA"/>
          </a:p>
        </p:txBody>
      </p:sp>
      <p:sp>
        <p:nvSpPr>
          <p:cNvPr id="6" name="Footer Placeholder 5"/>
          <p:cNvSpPr>
            <a:spLocks noGrp="1"/>
          </p:cNvSpPr>
          <p:nvPr>
            <p:ph type="ftr" sz="quarter" idx="11"/>
          </p:nvPr>
        </p:nvSpPr>
        <p:spPr/>
        <p:txBody>
          <a:bodyPr/>
          <a:lstStyle/>
          <a:p>
            <a:r>
              <a:rPr lang="en-CA" smtClean="0"/>
              <a:t>Stove Testing Toolbox </a:t>
            </a:r>
            <a:endParaRPr lang="en-CA"/>
          </a:p>
        </p:txBody>
      </p:sp>
      <p:sp>
        <p:nvSpPr>
          <p:cNvPr id="7" name="Slide Number Placeholder 6"/>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91525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292FA6-D8AF-445C-B033-9153895EFE9F}" type="datetime1">
              <a:rPr lang="en-CA" smtClean="0"/>
              <a:t>27/03/2013</a:t>
            </a:fld>
            <a:endParaRPr lang="en-CA"/>
          </a:p>
        </p:txBody>
      </p:sp>
      <p:sp>
        <p:nvSpPr>
          <p:cNvPr id="6" name="Footer Placeholder 5"/>
          <p:cNvSpPr>
            <a:spLocks noGrp="1"/>
          </p:cNvSpPr>
          <p:nvPr>
            <p:ph type="ftr" sz="quarter" idx="11"/>
          </p:nvPr>
        </p:nvSpPr>
        <p:spPr/>
        <p:txBody>
          <a:bodyPr/>
          <a:lstStyle/>
          <a:p>
            <a:r>
              <a:rPr lang="en-CA" smtClean="0"/>
              <a:t>Stove Testing Toolbox </a:t>
            </a:r>
            <a:endParaRPr lang="en-CA"/>
          </a:p>
        </p:txBody>
      </p:sp>
      <p:sp>
        <p:nvSpPr>
          <p:cNvPr id="7" name="Slide Number Placeholder 6"/>
          <p:cNvSpPr>
            <a:spLocks noGrp="1"/>
          </p:cNvSpPr>
          <p:nvPr>
            <p:ph type="sldNum" sz="quarter" idx="12"/>
          </p:nvPr>
        </p:nvSpPr>
        <p:spPr/>
        <p:txBody>
          <a:bodyPr/>
          <a:lstStyle/>
          <a:p>
            <a:fld id="{2FEAD2CE-2EE4-4279-884F-1549951C0765}" type="slidenum">
              <a:rPr lang="en-CA" smtClean="0"/>
              <a:t>‹#›</a:t>
            </a:fld>
            <a:endParaRPr lang="en-CA"/>
          </a:p>
        </p:txBody>
      </p:sp>
    </p:spTree>
    <p:extLst>
      <p:ext uri="{BB962C8B-B14F-4D97-AF65-F5344CB8AC3E}">
        <p14:creationId xmlns:p14="http://schemas.microsoft.com/office/powerpoint/2010/main" val="236925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36198-7D57-41C3-905E-1AB370824CC4}" type="datetime1">
              <a:rPr lang="en-CA" smtClean="0"/>
              <a:t>27/03/2013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Stove Testing Toolbox </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D2CE-2EE4-4279-884F-1549951C0765}" type="slidenum">
              <a:rPr lang="en-CA" smtClean="0"/>
              <a:t>‹#›</a:t>
            </a:fld>
            <a:endParaRPr lang="en-CA"/>
          </a:p>
        </p:txBody>
      </p:sp>
    </p:spTree>
    <p:extLst>
      <p:ext uri="{BB962C8B-B14F-4D97-AF65-F5344CB8AC3E}">
        <p14:creationId xmlns:p14="http://schemas.microsoft.com/office/powerpoint/2010/main" val="328100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mailto:crispin@newdawn.sz"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920880" cy="3096344"/>
          </a:xfrm>
        </p:spPr>
        <p:txBody>
          <a:bodyPr>
            <a:noAutofit/>
          </a:bodyPr>
          <a:lstStyle/>
          <a:p>
            <a:r>
              <a:rPr lang="en-CA" sz="3600" dirty="0" smtClean="0">
                <a:solidFill>
                  <a:schemeClr val="tx1"/>
                </a:solidFill>
              </a:rPr>
              <a:t>Introduction to the Stove Testing Toolbox</a:t>
            </a:r>
            <a:br>
              <a:rPr lang="en-CA" sz="3600" dirty="0" smtClean="0">
                <a:solidFill>
                  <a:schemeClr val="tx1"/>
                </a:solidFill>
              </a:rPr>
            </a:br>
            <a:r>
              <a:rPr lang="en-CA" sz="900" dirty="0"/>
              <a:t/>
            </a:r>
            <a:br>
              <a:rPr lang="en-CA" sz="900" dirty="0"/>
            </a:br>
            <a:r>
              <a:rPr lang="en-CA" sz="2400" dirty="0" smtClean="0"/>
              <a:t>It is offered as an alternative to the current IWA and its single prescribed task for all stoves as means of determining performance.</a:t>
            </a:r>
            <a:endParaRPr lang="en-CA" sz="2800" dirty="0"/>
          </a:p>
        </p:txBody>
      </p:sp>
      <p:sp>
        <p:nvSpPr>
          <p:cNvPr id="3" name="Subtitle 2"/>
          <p:cNvSpPr>
            <a:spLocks noGrp="1"/>
          </p:cNvSpPr>
          <p:nvPr>
            <p:ph type="subTitle" idx="1"/>
          </p:nvPr>
        </p:nvSpPr>
        <p:spPr>
          <a:xfrm>
            <a:off x="395536" y="2852936"/>
            <a:ext cx="8352928" cy="3312368"/>
          </a:xfrm>
        </p:spPr>
        <p:txBody>
          <a:bodyPr>
            <a:noAutofit/>
          </a:bodyPr>
          <a:lstStyle/>
          <a:p>
            <a:r>
              <a:rPr lang="en-CA" sz="2400" dirty="0" smtClean="0">
                <a:solidFill>
                  <a:schemeClr val="tx1"/>
                </a:solidFill>
              </a:rPr>
              <a:t>The Stove Testing Toolbox consists of set of validated test methods, definitions, metrics, reporting and consolidation protocols permitting a laboratory to conduct socially and scientifically valid tests that are culturally appropriate for any target community – emphasis on comparative performance.</a:t>
            </a:r>
          </a:p>
          <a:p>
            <a:endParaRPr lang="en-CA" sz="900" dirty="0" smtClean="0">
              <a:solidFill>
                <a:schemeClr val="tx1"/>
              </a:solidFill>
            </a:endParaRPr>
          </a:p>
          <a:p>
            <a:r>
              <a:rPr lang="en-CA" sz="2400" dirty="0" smtClean="0">
                <a:solidFill>
                  <a:schemeClr val="tx1"/>
                </a:solidFill>
              </a:rPr>
              <a:t>First, however, it is important to examine the current test method (under development) in order to provide some perspective on the IWA Tiers and the Stove Performance Inventory rankings.</a:t>
            </a:r>
          </a:p>
          <a:p>
            <a:endParaRPr lang="en-CA" sz="2400" dirty="0">
              <a:solidFill>
                <a:schemeClr val="tx1"/>
              </a:solidFill>
            </a:endParaRPr>
          </a:p>
        </p:txBody>
      </p:sp>
      <p:sp>
        <p:nvSpPr>
          <p:cNvPr id="6" name="Footer Placeholder 5"/>
          <p:cNvSpPr>
            <a:spLocks noGrp="1"/>
          </p:cNvSpPr>
          <p:nvPr>
            <p:ph type="ftr" sz="quarter" idx="11"/>
          </p:nvPr>
        </p:nvSpPr>
        <p:spPr/>
        <p:txBody>
          <a:bodyPr/>
          <a:lstStyle/>
          <a:p>
            <a:r>
              <a:rPr lang="en-CA" smtClean="0"/>
              <a:t>Stove Testing Toolbox </a:t>
            </a:r>
            <a:endParaRPr lang="en-CA"/>
          </a:p>
        </p:txBody>
      </p:sp>
      <p:sp>
        <p:nvSpPr>
          <p:cNvPr id="7" name="Slide Number Placeholder 6"/>
          <p:cNvSpPr>
            <a:spLocks noGrp="1"/>
          </p:cNvSpPr>
          <p:nvPr>
            <p:ph type="sldNum" sz="quarter" idx="12"/>
          </p:nvPr>
        </p:nvSpPr>
        <p:spPr/>
        <p:txBody>
          <a:bodyPr/>
          <a:lstStyle/>
          <a:p>
            <a:fld id="{2FEAD2CE-2EE4-4279-884F-1549951C0765}" type="slidenum">
              <a:rPr lang="en-CA" smtClean="0"/>
              <a:t>1</a:t>
            </a:fld>
            <a:endParaRPr lang="en-CA"/>
          </a:p>
        </p:txBody>
      </p:sp>
    </p:spTree>
    <p:extLst>
      <p:ext uri="{BB962C8B-B14F-4D97-AF65-F5344CB8AC3E}">
        <p14:creationId xmlns:p14="http://schemas.microsoft.com/office/powerpoint/2010/main" val="2077565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br>
              <a:rPr lang="en-CA" sz="2800" dirty="0" smtClean="0"/>
            </a:br>
            <a:r>
              <a:rPr lang="en-CA" sz="2800" dirty="0" smtClean="0"/>
              <a:t>Thermal mass of the pot</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normAutofit/>
          </a:bodyPr>
          <a:lstStyle/>
          <a:p>
            <a:pPr marL="0" indent="0">
              <a:buNone/>
            </a:pPr>
            <a:r>
              <a:rPr lang="en-CA" dirty="0" smtClean="0"/>
              <a:t>The heat absorbed by the pot is not considered when calculating thermal efficiency. </a:t>
            </a:r>
          </a:p>
          <a:p>
            <a:pPr marL="0" indent="0">
              <a:buNone/>
            </a:pPr>
            <a:endParaRPr lang="en-CA" dirty="0"/>
          </a:p>
          <a:p>
            <a:pPr marL="0" indent="0">
              <a:buNone/>
            </a:pPr>
            <a:r>
              <a:rPr lang="en-CA" dirty="0" smtClean="0"/>
              <a:t>The mass of some pots is large relative to the water mass and significantly affects the reported performance.</a:t>
            </a:r>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rmAutofit/>
          </a:bodyPr>
          <a:lstStyle/>
          <a:p>
            <a:r>
              <a:rPr lang="en-CA" dirty="0" smtClean="0"/>
              <a:t>All heat crossing the skin of the cooking vessel is heat delivered to the cooking process.</a:t>
            </a:r>
          </a:p>
          <a:p>
            <a:endParaRPr lang="en-CA" dirty="0" smtClean="0"/>
          </a:p>
          <a:p>
            <a:r>
              <a:rPr lang="en-CA" dirty="0" smtClean="0"/>
              <a:t>The Indian and SeTAR and British Standards consider this allowing valid intercomparisons to be made between different regions.</a:t>
            </a:r>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10</a:t>
            </a:fld>
            <a:endParaRPr lang="en-CA"/>
          </a:p>
        </p:txBody>
      </p:sp>
    </p:spTree>
    <p:extLst>
      <p:ext uri="{BB962C8B-B14F-4D97-AF65-F5344CB8AC3E}">
        <p14:creationId xmlns:p14="http://schemas.microsoft.com/office/powerpoint/2010/main" val="4219364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normAutofit/>
          </a:bodyPr>
          <a:lstStyle/>
          <a:p>
            <a:pPr marL="0" indent="0">
              <a:buNone/>
            </a:pPr>
            <a:r>
              <a:rPr lang="en-CA" dirty="0" smtClean="0"/>
              <a:t>Mass of water boiled, g</a:t>
            </a:r>
          </a:p>
          <a:p>
            <a:pPr marL="0" indent="0">
              <a:buNone/>
            </a:pPr>
            <a:endParaRPr lang="en-CA" dirty="0"/>
          </a:p>
          <a:p>
            <a:pPr marL="0" indent="0">
              <a:buNone/>
            </a:pPr>
            <a:r>
              <a:rPr lang="en-CA" dirty="0" smtClean="0"/>
              <a:t>The WBT uses the mass of water remaining in the pot when calculating the ‘Effective mass of water boiled’. </a:t>
            </a:r>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rmAutofit/>
          </a:bodyPr>
          <a:lstStyle/>
          <a:p>
            <a:pPr marL="0" indent="0">
              <a:buNone/>
            </a:pPr>
            <a:r>
              <a:rPr lang="en-CA" dirty="0" smtClean="0"/>
              <a:t>The mass of water boiled is the initial mass placed in the pot.</a:t>
            </a:r>
          </a:p>
          <a:p>
            <a:pPr marL="0" indent="0">
              <a:buNone/>
            </a:pPr>
            <a:endParaRPr lang="en-CA" dirty="0"/>
          </a:p>
          <a:p>
            <a:pPr marL="0" indent="0">
              <a:buNone/>
            </a:pPr>
            <a:r>
              <a:rPr lang="en-CA" dirty="0" smtClean="0"/>
              <a:t>The final mass of water in the pot is not the mass of water boiled. Evaporated water was first boiled. Correcting this affects these metrics: </a:t>
            </a:r>
          </a:p>
          <a:p>
            <a:pPr marL="0" indent="0">
              <a:buNone/>
            </a:pPr>
            <a:r>
              <a:rPr lang="en-CA" dirty="0" smtClean="0"/>
              <a:t>Thermal Efficiency and </a:t>
            </a:r>
          </a:p>
          <a:p>
            <a:pPr marL="0" indent="0">
              <a:buNone/>
            </a:pPr>
            <a:r>
              <a:rPr lang="en-CA" dirty="0" smtClean="0"/>
              <a:t>Specific Fuel Consumption</a:t>
            </a:r>
          </a:p>
          <a:p>
            <a:pPr marL="457200" indent="-457200">
              <a:buFont typeface="+mj-lt"/>
              <a:buAutoNum type="arabicPeriod"/>
            </a:pPr>
            <a:endParaRPr lang="en-CA" dirty="0" smtClean="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11</a:t>
            </a:fld>
            <a:endParaRPr lang="en-CA"/>
          </a:p>
        </p:txBody>
      </p:sp>
    </p:spTree>
    <p:extLst>
      <p:ext uri="{BB962C8B-B14F-4D97-AF65-F5344CB8AC3E}">
        <p14:creationId xmlns:p14="http://schemas.microsoft.com/office/powerpoint/2010/main" val="3554613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6" name="Content Placeholder 5"/>
          <p:cNvSpPr>
            <a:spLocks noGrp="1"/>
          </p:cNvSpPr>
          <p:nvPr>
            <p:ph sz="quarter" idx="4"/>
          </p:nvPr>
        </p:nvSpPr>
        <p:spPr>
          <a:xfrm>
            <a:off x="1043608" y="1667941"/>
            <a:ext cx="7643193" cy="4641379"/>
          </a:xfrm>
        </p:spPr>
        <p:txBody>
          <a:bodyPr>
            <a:normAutofit lnSpcReduction="10000"/>
          </a:bodyPr>
          <a:lstStyle/>
          <a:p>
            <a:pPr marL="0" indent="0">
              <a:buNone/>
            </a:pPr>
            <a:r>
              <a:rPr lang="en-CA" dirty="0" smtClean="0"/>
              <a:t>The following comparison was produced using the WBT 4.1.2 that was said to have been the guide for creating the IWA Tiers. </a:t>
            </a:r>
          </a:p>
          <a:p>
            <a:pPr marL="0" indent="0">
              <a:buNone/>
            </a:pPr>
            <a:endParaRPr lang="en-CA" dirty="0"/>
          </a:p>
          <a:p>
            <a:pPr marL="0" indent="0">
              <a:buNone/>
            </a:pPr>
            <a:r>
              <a:rPr lang="en-CA" dirty="0" smtClean="0"/>
              <a:t>The tiers are fixed at present. The stove tested (by one of the Regional Labs) is given a Tier 4 rating by the WBT.</a:t>
            </a:r>
          </a:p>
          <a:p>
            <a:pPr marL="0" indent="0">
              <a:buNone/>
            </a:pPr>
            <a:endParaRPr lang="en-CA" dirty="0"/>
          </a:p>
          <a:p>
            <a:pPr marL="0" indent="0">
              <a:buNone/>
            </a:pPr>
            <a:r>
              <a:rPr lang="en-CA" dirty="0" smtClean="0"/>
              <a:t>It is reanalysed step by step correcting formula and conceptual errors in order to place it on the correct Tier according to the interpretation of ‘efficiency’ used by the UNFCCC/GEF/CDM for Certified Emission Reduction certificates (CER’s).</a:t>
            </a:r>
          </a:p>
        </p:txBody>
      </p:sp>
      <p:sp>
        <p:nvSpPr>
          <p:cNvPr id="7" name="Footer Placeholder 6"/>
          <p:cNvSpPr>
            <a:spLocks noGrp="1"/>
          </p:cNvSpPr>
          <p:nvPr>
            <p:ph type="ftr" sz="quarter" idx="11"/>
          </p:nvPr>
        </p:nvSpPr>
        <p:spPr/>
        <p:txBody>
          <a:bodyPr/>
          <a:lstStyle/>
          <a:p>
            <a:r>
              <a:rPr lang="en-CA" smtClean="0"/>
              <a:t>Stove Testing Toolbox </a:t>
            </a:r>
            <a:endParaRPr lang="en-CA"/>
          </a:p>
        </p:txBody>
      </p:sp>
      <p:sp>
        <p:nvSpPr>
          <p:cNvPr id="8" name="Slide Number Placeholder 7"/>
          <p:cNvSpPr>
            <a:spLocks noGrp="1"/>
          </p:cNvSpPr>
          <p:nvPr>
            <p:ph type="sldNum" sz="quarter" idx="12"/>
          </p:nvPr>
        </p:nvSpPr>
        <p:spPr/>
        <p:txBody>
          <a:bodyPr/>
          <a:lstStyle/>
          <a:p>
            <a:fld id="{2FEAD2CE-2EE4-4279-884F-1549951C0765}" type="slidenum">
              <a:rPr lang="en-CA" smtClean="0"/>
              <a:t>12</a:t>
            </a:fld>
            <a:endParaRPr lang="en-CA"/>
          </a:p>
        </p:txBody>
      </p:sp>
    </p:spTree>
    <p:extLst>
      <p:ext uri="{BB962C8B-B14F-4D97-AF65-F5344CB8AC3E}">
        <p14:creationId xmlns:p14="http://schemas.microsoft.com/office/powerpoint/2010/main" val="457110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4.1.2</a:t>
            </a:r>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7" name="TextBox 6"/>
          <p:cNvSpPr txBox="1"/>
          <p:nvPr/>
        </p:nvSpPr>
        <p:spPr>
          <a:xfrm>
            <a:off x="611560" y="1772816"/>
            <a:ext cx="3843066" cy="369332"/>
          </a:xfrm>
          <a:prstGeom prst="rect">
            <a:avLst/>
          </a:prstGeom>
          <a:noFill/>
        </p:spPr>
        <p:txBody>
          <a:bodyPr wrap="square" rtlCol="0">
            <a:spAutoFit/>
          </a:bodyPr>
          <a:lstStyle/>
          <a:p>
            <a:r>
              <a:rPr lang="en-CA" dirty="0" smtClean="0"/>
              <a:t>WBT Version used to create IWA Tiers</a:t>
            </a:r>
            <a:endParaRPr lang="en-CA" dirty="0"/>
          </a:p>
        </p:txBody>
      </p:sp>
      <p:sp>
        <p:nvSpPr>
          <p:cNvPr id="11" name="TextBox 10"/>
          <p:cNvSpPr txBox="1"/>
          <p:nvPr/>
        </p:nvSpPr>
        <p:spPr>
          <a:xfrm>
            <a:off x="4615258" y="1556792"/>
            <a:ext cx="3843066" cy="646331"/>
          </a:xfrm>
          <a:prstGeom prst="rect">
            <a:avLst/>
          </a:prstGeom>
          <a:noFill/>
        </p:spPr>
        <p:txBody>
          <a:bodyPr wrap="square" rtlCol="0">
            <a:spAutoFit/>
          </a:bodyPr>
          <a:lstStyle/>
          <a:p>
            <a:r>
              <a:rPr lang="en-CA" dirty="0" smtClean="0"/>
              <a:t>Formula correction of Dry Mass of fuel</a:t>
            </a:r>
          </a:p>
          <a:p>
            <a:r>
              <a:rPr lang="en-CA" dirty="0" smtClean="0"/>
              <a:t>This stove drops from Tier 4 to Tier 3</a:t>
            </a:r>
            <a:endParaRPr lang="en-CA" dirty="0"/>
          </a:p>
        </p:txBody>
      </p:sp>
      <p:sp>
        <p:nvSpPr>
          <p:cNvPr id="8" name="TextBox 7"/>
          <p:cNvSpPr txBox="1"/>
          <p:nvPr/>
        </p:nvSpPr>
        <p:spPr>
          <a:xfrm>
            <a:off x="611560" y="5877272"/>
            <a:ext cx="7846764" cy="369332"/>
          </a:xfrm>
          <a:prstGeom prst="rect">
            <a:avLst/>
          </a:prstGeom>
          <a:noFill/>
        </p:spPr>
        <p:txBody>
          <a:bodyPr wrap="square" rtlCol="0">
            <a:spAutoFit/>
          </a:bodyPr>
          <a:lstStyle/>
          <a:p>
            <a:r>
              <a:rPr lang="en-CA" dirty="0" smtClean="0"/>
              <a:t>Difference: Equivalent dry wood consumed was under-reported by 19% of value</a:t>
            </a:r>
            <a:endParaRPr lang="en-CA"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05256"/>
            <a:ext cx="3998992"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176" y="2204864"/>
            <a:ext cx="4004280"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2" name="Slide Number Placeholder 11"/>
          <p:cNvSpPr>
            <a:spLocks noGrp="1"/>
          </p:cNvSpPr>
          <p:nvPr>
            <p:ph type="sldNum" sz="quarter" idx="12"/>
          </p:nvPr>
        </p:nvSpPr>
        <p:spPr/>
        <p:txBody>
          <a:bodyPr/>
          <a:lstStyle/>
          <a:p>
            <a:fld id="{2FEAD2CE-2EE4-4279-884F-1549951C0765}" type="slidenum">
              <a:rPr lang="en-CA" smtClean="0"/>
              <a:t>13</a:t>
            </a:fld>
            <a:endParaRPr lang="en-CA"/>
          </a:p>
        </p:txBody>
      </p:sp>
    </p:spTree>
    <p:extLst>
      <p:ext uri="{BB962C8B-B14F-4D97-AF65-F5344CB8AC3E}">
        <p14:creationId xmlns:p14="http://schemas.microsoft.com/office/powerpoint/2010/main" val="663605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4.1.2</a:t>
            </a:r>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7" name="TextBox 6"/>
          <p:cNvSpPr txBox="1"/>
          <p:nvPr/>
        </p:nvSpPr>
        <p:spPr>
          <a:xfrm>
            <a:off x="611560" y="1772816"/>
            <a:ext cx="3843066" cy="369332"/>
          </a:xfrm>
          <a:prstGeom prst="rect">
            <a:avLst/>
          </a:prstGeom>
          <a:noFill/>
        </p:spPr>
        <p:txBody>
          <a:bodyPr wrap="square" rtlCol="0">
            <a:spAutoFit/>
          </a:bodyPr>
          <a:lstStyle/>
          <a:p>
            <a:r>
              <a:rPr lang="en-CA" dirty="0" smtClean="0"/>
              <a:t>WBT Version used to create IWA Tiers</a:t>
            </a:r>
            <a:endParaRPr lang="en-CA" dirty="0"/>
          </a:p>
        </p:txBody>
      </p:sp>
      <p:sp>
        <p:nvSpPr>
          <p:cNvPr id="11" name="TextBox 10"/>
          <p:cNvSpPr txBox="1"/>
          <p:nvPr/>
        </p:nvSpPr>
        <p:spPr>
          <a:xfrm>
            <a:off x="4615258" y="1772816"/>
            <a:ext cx="4061198" cy="369332"/>
          </a:xfrm>
          <a:prstGeom prst="rect">
            <a:avLst/>
          </a:prstGeom>
          <a:noFill/>
        </p:spPr>
        <p:txBody>
          <a:bodyPr wrap="square" rtlCol="0">
            <a:spAutoFit/>
          </a:bodyPr>
          <a:lstStyle/>
          <a:p>
            <a:r>
              <a:rPr lang="en-CA" dirty="0" smtClean="0"/>
              <a:t>Formula correction, Mass of water boiled</a:t>
            </a:r>
            <a:endParaRPr lang="en-CA" dirty="0"/>
          </a:p>
        </p:txBody>
      </p:sp>
      <p:sp>
        <p:nvSpPr>
          <p:cNvPr id="8" name="TextBox 7"/>
          <p:cNvSpPr txBox="1"/>
          <p:nvPr/>
        </p:nvSpPr>
        <p:spPr>
          <a:xfrm>
            <a:off x="611560" y="5877272"/>
            <a:ext cx="7846764" cy="369332"/>
          </a:xfrm>
          <a:prstGeom prst="rect">
            <a:avLst/>
          </a:prstGeom>
          <a:noFill/>
        </p:spPr>
        <p:txBody>
          <a:bodyPr wrap="square" rtlCol="0">
            <a:spAutoFit/>
          </a:bodyPr>
          <a:lstStyle/>
          <a:p>
            <a:r>
              <a:rPr lang="en-CA" dirty="0" smtClean="0"/>
              <a:t>Difference: Mass of water was under-reported by 3.2% of value, no change in Tier.</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04864"/>
            <a:ext cx="4006673"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917" y="2204864"/>
            <a:ext cx="4034539"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2" name="Slide Number Placeholder 11"/>
          <p:cNvSpPr>
            <a:spLocks noGrp="1"/>
          </p:cNvSpPr>
          <p:nvPr>
            <p:ph type="sldNum" sz="quarter" idx="12"/>
          </p:nvPr>
        </p:nvSpPr>
        <p:spPr/>
        <p:txBody>
          <a:bodyPr/>
          <a:lstStyle/>
          <a:p>
            <a:fld id="{2FEAD2CE-2EE4-4279-884F-1549951C0765}" type="slidenum">
              <a:rPr lang="en-CA" smtClean="0"/>
              <a:t>14</a:t>
            </a:fld>
            <a:endParaRPr lang="en-CA"/>
          </a:p>
        </p:txBody>
      </p:sp>
    </p:spTree>
    <p:extLst>
      <p:ext uri="{BB962C8B-B14F-4D97-AF65-F5344CB8AC3E}">
        <p14:creationId xmlns:p14="http://schemas.microsoft.com/office/powerpoint/2010/main" val="3507509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4.1.2</a:t>
            </a:r>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7" name="TextBox 6"/>
          <p:cNvSpPr txBox="1"/>
          <p:nvPr/>
        </p:nvSpPr>
        <p:spPr>
          <a:xfrm>
            <a:off x="611560" y="1772816"/>
            <a:ext cx="3843066" cy="369332"/>
          </a:xfrm>
          <a:prstGeom prst="rect">
            <a:avLst/>
          </a:prstGeom>
          <a:noFill/>
        </p:spPr>
        <p:txBody>
          <a:bodyPr wrap="square" rtlCol="0">
            <a:spAutoFit/>
          </a:bodyPr>
          <a:lstStyle/>
          <a:p>
            <a:r>
              <a:rPr lang="en-CA" dirty="0" smtClean="0"/>
              <a:t>WBT Version used to create IWA Tiers</a:t>
            </a:r>
            <a:endParaRPr lang="en-CA" dirty="0"/>
          </a:p>
        </p:txBody>
      </p:sp>
      <p:sp>
        <p:nvSpPr>
          <p:cNvPr id="11" name="TextBox 10"/>
          <p:cNvSpPr txBox="1"/>
          <p:nvPr/>
        </p:nvSpPr>
        <p:spPr>
          <a:xfrm>
            <a:off x="4615258" y="1484784"/>
            <a:ext cx="3843066" cy="646331"/>
          </a:xfrm>
          <a:prstGeom prst="rect">
            <a:avLst/>
          </a:prstGeom>
          <a:noFill/>
        </p:spPr>
        <p:txBody>
          <a:bodyPr wrap="square" rtlCol="0">
            <a:spAutoFit/>
          </a:bodyPr>
          <a:lstStyle/>
          <a:p>
            <a:r>
              <a:rPr lang="en-CA" dirty="0" smtClean="0"/>
              <a:t>Concept correction for char remaining which it cannot burn.  Drops to Tier 0.</a:t>
            </a:r>
            <a:endParaRPr lang="en-CA" dirty="0"/>
          </a:p>
        </p:txBody>
      </p:sp>
      <p:sp>
        <p:nvSpPr>
          <p:cNvPr id="8" name="TextBox 7"/>
          <p:cNvSpPr txBox="1"/>
          <p:nvPr/>
        </p:nvSpPr>
        <p:spPr>
          <a:xfrm>
            <a:off x="611560" y="5807005"/>
            <a:ext cx="7846764" cy="646331"/>
          </a:xfrm>
          <a:prstGeom prst="rect">
            <a:avLst/>
          </a:prstGeom>
          <a:noFill/>
        </p:spPr>
        <p:txBody>
          <a:bodyPr wrap="square" rtlCol="0">
            <a:spAutoFit/>
          </a:bodyPr>
          <a:lstStyle/>
          <a:p>
            <a:r>
              <a:rPr lang="en-CA" dirty="0" smtClean="0"/>
              <a:t>Difference: Thermal efficiency was over-reported by 280% of value. Burning rate and Specific fuel consumption are now incorrect. Should be 13 &amp; 58 respectively.</a:t>
            </a: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4026909"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2162" y="2133248"/>
            <a:ext cx="3994294" cy="35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2" name="Slide Number Placeholder 11"/>
          <p:cNvSpPr>
            <a:spLocks noGrp="1"/>
          </p:cNvSpPr>
          <p:nvPr>
            <p:ph type="sldNum" sz="quarter" idx="12"/>
          </p:nvPr>
        </p:nvSpPr>
        <p:spPr/>
        <p:txBody>
          <a:bodyPr/>
          <a:lstStyle/>
          <a:p>
            <a:fld id="{2FEAD2CE-2EE4-4279-884F-1549951C0765}" type="slidenum">
              <a:rPr lang="en-CA" smtClean="0"/>
              <a:t>15</a:t>
            </a:fld>
            <a:endParaRPr lang="en-CA"/>
          </a:p>
        </p:txBody>
      </p:sp>
    </p:spTree>
    <p:extLst>
      <p:ext uri="{BB962C8B-B14F-4D97-AF65-F5344CB8AC3E}">
        <p14:creationId xmlns:p14="http://schemas.microsoft.com/office/powerpoint/2010/main" val="1386178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The Results Based Financing Model</a:t>
            </a:r>
            <a:endParaRPr lang="en-CA" sz="2800" dirty="0"/>
          </a:p>
        </p:txBody>
      </p:sp>
      <p:sp>
        <p:nvSpPr>
          <p:cNvPr id="3" name="Text Placeholder 2"/>
          <p:cNvSpPr>
            <a:spLocks noGrp="1"/>
          </p:cNvSpPr>
          <p:nvPr>
            <p:ph type="body" idx="1"/>
          </p:nvPr>
        </p:nvSpPr>
        <p:spPr>
          <a:xfrm>
            <a:off x="457200" y="1163885"/>
            <a:ext cx="8579296" cy="423738"/>
          </a:xfrm>
        </p:spPr>
        <p:txBody>
          <a:bodyPr>
            <a:normAutofit fontScale="70000" lnSpcReduction="20000"/>
          </a:bodyPr>
          <a:lstStyle/>
          <a:p>
            <a:r>
              <a:rPr lang="en-CA" dirty="0" smtClean="0"/>
              <a:t>Results Based Financing is becoming popular and requires an updated approach to testing</a:t>
            </a:r>
          </a:p>
        </p:txBody>
      </p:sp>
      <p:sp>
        <p:nvSpPr>
          <p:cNvPr id="7" name="TextBox 6"/>
          <p:cNvSpPr txBox="1"/>
          <p:nvPr/>
        </p:nvSpPr>
        <p:spPr>
          <a:xfrm>
            <a:off x="611560" y="1772816"/>
            <a:ext cx="7632848" cy="4893647"/>
          </a:xfrm>
          <a:prstGeom prst="rect">
            <a:avLst/>
          </a:prstGeom>
          <a:noFill/>
        </p:spPr>
        <p:txBody>
          <a:bodyPr wrap="square" rtlCol="0">
            <a:spAutoFit/>
          </a:bodyPr>
          <a:lstStyle/>
          <a:p>
            <a:r>
              <a:rPr lang="en-CA" sz="2400" dirty="0" smtClean="0"/>
              <a:t>Confirmation of performance is conducted in or near the point of stove use</a:t>
            </a:r>
          </a:p>
          <a:p>
            <a:endParaRPr lang="en-CA" sz="2400" dirty="0"/>
          </a:p>
          <a:p>
            <a:r>
              <a:rPr lang="en-CA" sz="2400" dirty="0" smtClean="0"/>
              <a:t>The value of the financial support is based on actual performance and continuous use by the owner</a:t>
            </a:r>
          </a:p>
          <a:p>
            <a:endParaRPr lang="en-CA" sz="2400" dirty="0"/>
          </a:p>
          <a:p>
            <a:r>
              <a:rPr lang="en-CA" sz="2400" dirty="0" smtClean="0"/>
              <a:t>The performance test must correctly assess the </a:t>
            </a:r>
            <a:r>
              <a:rPr lang="en-CA" sz="2400" i="1" dirty="0" smtClean="0"/>
              <a:t>relative performance </a:t>
            </a:r>
            <a:r>
              <a:rPr lang="en-CA" sz="2400" dirty="0" smtClean="0"/>
              <a:t>of the product against a baseline product using culturally appropriate cooking and heating cycles.</a:t>
            </a:r>
          </a:p>
          <a:p>
            <a:endParaRPr lang="en-CA" sz="2400" dirty="0"/>
          </a:p>
          <a:p>
            <a:r>
              <a:rPr lang="en-CA" sz="2400" dirty="0" smtClean="0"/>
              <a:t>Many countries have a diverse population, a range of climate zones and a wide selection of stoves. All products must be accommodated fairly.</a:t>
            </a:r>
            <a:endParaRPr lang="en-CA" sz="24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16</a:t>
            </a:fld>
            <a:endParaRPr lang="en-CA"/>
          </a:p>
        </p:txBody>
      </p:sp>
    </p:spTree>
    <p:extLst>
      <p:ext uri="{BB962C8B-B14F-4D97-AF65-F5344CB8AC3E}">
        <p14:creationId xmlns:p14="http://schemas.microsoft.com/office/powerpoint/2010/main" val="254492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63885"/>
            <a:ext cx="8003232" cy="423738"/>
          </a:xfrm>
        </p:spPr>
        <p:txBody>
          <a:bodyPr>
            <a:normAutofit fontScale="92500" lnSpcReduction="10000"/>
          </a:bodyPr>
          <a:lstStyle/>
          <a:p>
            <a:r>
              <a:rPr lang="en-CA" dirty="0" smtClean="0"/>
              <a:t>Results Based Financing requires an updated approach to testing</a:t>
            </a:r>
          </a:p>
        </p:txBody>
      </p:sp>
      <p:sp>
        <p:nvSpPr>
          <p:cNvPr id="7" name="TextBox 6"/>
          <p:cNvSpPr txBox="1"/>
          <p:nvPr/>
        </p:nvSpPr>
        <p:spPr>
          <a:xfrm>
            <a:off x="611560" y="1772816"/>
            <a:ext cx="7632848" cy="4524315"/>
          </a:xfrm>
          <a:prstGeom prst="rect">
            <a:avLst/>
          </a:prstGeom>
          <a:noFill/>
        </p:spPr>
        <p:txBody>
          <a:bodyPr wrap="square" rtlCol="0">
            <a:spAutoFit/>
          </a:bodyPr>
          <a:lstStyle/>
          <a:p>
            <a:r>
              <a:rPr lang="en-CA" sz="2400" dirty="0" smtClean="0"/>
              <a:t>The test methods must use representative pots, burning and cooking cycles in each region</a:t>
            </a:r>
          </a:p>
          <a:p>
            <a:endParaRPr lang="en-CA" sz="2400" dirty="0"/>
          </a:p>
          <a:p>
            <a:r>
              <a:rPr lang="en-CA" sz="2400" dirty="0" smtClean="0"/>
              <a:t>The protocol should specify tasks which are appropriate and representative of actual use in that region.</a:t>
            </a:r>
          </a:p>
          <a:p>
            <a:endParaRPr lang="en-CA" sz="2400" dirty="0"/>
          </a:p>
          <a:p>
            <a:r>
              <a:rPr lang="en-CA" sz="2400" dirty="0" smtClean="0"/>
              <a:t>The metrics used for each section of a cycle must be valid scientifically and culturally for that cycle. </a:t>
            </a:r>
          </a:p>
          <a:p>
            <a:endParaRPr lang="en-CA" sz="2400" dirty="0"/>
          </a:p>
          <a:p>
            <a:r>
              <a:rPr lang="en-CA" sz="2400" dirty="0" smtClean="0"/>
              <a:t>The definitions of each important term should conform to standard scientific usage. Undefined terms like ‘simmering’ or its current substitute ‘Low Power’ should not be used.</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smtClean="0"/>
              <a:t>The Results Based Financing Model</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17</a:t>
            </a:fld>
            <a:endParaRPr lang="en-CA"/>
          </a:p>
        </p:txBody>
      </p:sp>
    </p:spTree>
    <p:extLst>
      <p:ext uri="{BB962C8B-B14F-4D97-AF65-F5344CB8AC3E}">
        <p14:creationId xmlns:p14="http://schemas.microsoft.com/office/powerpoint/2010/main" val="2848976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1560"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72816"/>
            <a:ext cx="7632848" cy="4893647"/>
          </a:xfrm>
          <a:prstGeom prst="rect">
            <a:avLst/>
          </a:prstGeom>
          <a:noFill/>
        </p:spPr>
        <p:txBody>
          <a:bodyPr wrap="square" rtlCol="0">
            <a:spAutoFit/>
          </a:bodyPr>
          <a:lstStyle/>
          <a:p>
            <a:r>
              <a:rPr lang="en-CA" sz="2400" dirty="0" smtClean="0"/>
              <a:t>A social science team visits a target region and observes the representative burn cycles or stove work tasks burning and cooking cycles.</a:t>
            </a:r>
          </a:p>
          <a:p>
            <a:endParaRPr lang="en-CA" sz="2400" dirty="0"/>
          </a:p>
          <a:p>
            <a:r>
              <a:rPr lang="en-CA" sz="2400" dirty="0" smtClean="0"/>
              <a:t>The cycles are characterised with the help of test experts.</a:t>
            </a:r>
          </a:p>
          <a:p>
            <a:endParaRPr lang="en-CA" sz="2400" dirty="0"/>
          </a:p>
          <a:p>
            <a:r>
              <a:rPr lang="en-CA" sz="2400" dirty="0" smtClean="0"/>
              <a:t>The stove operation is divided into characteristic cycles of power and duration for example, boiling water, stir frying, steaming, fast frying cooking with small amounts of oil etc.</a:t>
            </a:r>
          </a:p>
          <a:p>
            <a:endParaRPr lang="en-CA" sz="2400" dirty="0"/>
          </a:p>
          <a:p>
            <a:r>
              <a:rPr lang="en-CA" sz="2400" dirty="0" smtClean="0"/>
              <a:t>A package of tests is conducted in the region on the baseline stoves and the candidate technologies using the burning and cooking cycles common in that area.</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18</a:t>
            </a:fld>
            <a:endParaRPr lang="en-CA"/>
          </a:p>
        </p:txBody>
      </p:sp>
    </p:spTree>
    <p:extLst>
      <p:ext uri="{BB962C8B-B14F-4D97-AF65-F5344CB8AC3E}">
        <p14:creationId xmlns:p14="http://schemas.microsoft.com/office/powerpoint/2010/main" val="766840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72816"/>
            <a:ext cx="7632848" cy="4431983"/>
          </a:xfrm>
          <a:prstGeom prst="rect">
            <a:avLst/>
          </a:prstGeom>
          <a:noFill/>
        </p:spPr>
        <p:txBody>
          <a:bodyPr wrap="square" rtlCol="0">
            <a:spAutoFit/>
          </a:bodyPr>
          <a:lstStyle/>
          <a:p>
            <a:r>
              <a:rPr lang="en-CA" sz="2400" dirty="0" smtClean="0"/>
              <a:t>Each of the tests is conducted according to a standardised set of methods - tools - which have been published in the National Standard. </a:t>
            </a:r>
          </a:p>
          <a:p>
            <a:endParaRPr lang="en-CA" sz="900" dirty="0"/>
          </a:p>
          <a:p>
            <a:r>
              <a:rPr lang="en-CA" sz="2400" dirty="0" smtClean="0"/>
              <a:t>The ‘tool’ applied for each characteristic cooking task is packaged separately with the procedures given, the measurements to be made and the reporting metrics stated. All calculations are standardised to facilitate valid comparisons.</a:t>
            </a:r>
          </a:p>
          <a:p>
            <a:endParaRPr lang="en-CA" sz="900" dirty="0" smtClean="0"/>
          </a:p>
          <a:p>
            <a:r>
              <a:rPr lang="en-CA" sz="2400" dirty="0" smtClean="0"/>
              <a:t>The tools can be validated separately and updated when necessary. New tools can be published for particular tasks without re-writing the Standard.</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19</a:t>
            </a:fld>
            <a:endParaRPr lang="en-CA"/>
          </a:p>
        </p:txBody>
      </p:sp>
    </p:spTree>
    <p:extLst>
      <p:ext uri="{BB962C8B-B14F-4D97-AF65-F5344CB8AC3E}">
        <p14:creationId xmlns:p14="http://schemas.microsoft.com/office/powerpoint/2010/main" val="2185909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7488832" cy="2664296"/>
          </a:xfrm>
        </p:spPr>
        <p:txBody>
          <a:bodyPr>
            <a:noAutofit/>
          </a:bodyPr>
          <a:lstStyle/>
          <a:p>
            <a:r>
              <a:rPr lang="en-CA" sz="3600" dirty="0" smtClean="0">
                <a:solidFill>
                  <a:schemeClr val="tx1"/>
                </a:solidFill>
              </a:rPr>
              <a:t>The WBT 4.2.1 </a:t>
            </a:r>
            <a:br>
              <a:rPr lang="en-CA" sz="3600" dirty="0" smtClean="0">
                <a:solidFill>
                  <a:schemeClr val="tx1"/>
                </a:solidFill>
              </a:rPr>
            </a:br>
            <a:r>
              <a:rPr lang="en-CA" sz="3600" dirty="0" smtClean="0">
                <a:solidFill>
                  <a:schemeClr val="tx1"/>
                </a:solidFill>
              </a:rPr>
              <a:t>analysed on a First Principles basis</a:t>
            </a:r>
            <a:br>
              <a:rPr lang="en-CA" sz="3600" dirty="0" smtClean="0">
                <a:solidFill>
                  <a:schemeClr val="tx1"/>
                </a:solidFill>
              </a:rPr>
            </a:br>
            <a:r>
              <a:rPr lang="en-CA" sz="1600" dirty="0" smtClean="0">
                <a:solidFill>
                  <a:schemeClr val="tx1"/>
                </a:solidFill>
              </a:rPr>
              <a:t/>
            </a:r>
            <a:br>
              <a:rPr lang="en-CA" sz="1600" dirty="0" smtClean="0">
                <a:solidFill>
                  <a:schemeClr val="tx1"/>
                </a:solidFill>
              </a:rPr>
            </a:br>
            <a:r>
              <a:rPr lang="en-CA" sz="2800" dirty="0" smtClean="0">
                <a:solidFill>
                  <a:schemeClr val="tx1"/>
                </a:solidFill>
              </a:rPr>
              <a:t>Why analyse this version of the WBT? Because it is referenced by the GACC and indirectly by the IWA.</a:t>
            </a:r>
            <a:endParaRPr lang="en-CA" sz="2800" dirty="0"/>
          </a:p>
        </p:txBody>
      </p:sp>
      <p:sp>
        <p:nvSpPr>
          <p:cNvPr id="3" name="Subtitle 2"/>
          <p:cNvSpPr>
            <a:spLocks noGrp="1"/>
          </p:cNvSpPr>
          <p:nvPr>
            <p:ph type="subTitle" idx="1"/>
          </p:nvPr>
        </p:nvSpPr>
        <p:spPr>
          <a:xfrm>
            <a:off x="755576" y="2852936"/>
            <a:ext cx="7776864" cy="3073896"/>
          </a:xfrm>
        </p:spPr>
        <p:txBody>
          <a:bodyPr>
            <a:normAutofit fontScale="77500" lnSpcReduction="20000"/>
          </a:bodyPr>
          <a:lstStyle/>
          <a:p>
            <a:r>
              <a:rPr lang="en-CA" sz="3500" dirty="0" smtClean="0">
                <a:solidFill>
                  <a:schemeClr val="tx1"/>
                </a:solidFill>
              </a:rPr>
              <a:t>Our purpose</a:t>
            </a:r>
            <a:r>
              <a:rPr lang="en-CA" dirty="0" smtClean="0">
                <a:solidFill>
                  <a:schemeClr val="tx1"/>
                </a:solidFill>
              </a:rPr>
              <a:t>:</a:t>
            </a:r>
          </a:p>
          <a:p>
            <a:r>
              <a:rPr lang="en-CA" sz="3000" dirty="0" smtClean="0">
                <a:solidFill>
                  <a:schemeClr val="tx1"/>
                </a:solidFill>
              </a:rPr>
              <a:t>To establish the scientific basis of test methods </a:t>
            </a:r>
            <a:r>
              <a:rPr lang="en-CA" sz="3000" i="1" dirty="0" smtClean="0">
                <a:solidFill>
                  <a:schemeClr val="tx1"/>
                </a:solidFill>
              </a:rPr>
              <a:t>before </a:t>
            </a:r>
            <a:r>
              <a:rPr lang="en-CA" sz="3000" dirty="0" smtClean="0">
                <a:solidFill>
                  <a:schemeClr val="tx1"/>
                </a:solidFill>
              </a:rPr>
              <a:t>making a commitment to any particular protocol or set of metrics</a:t>
            </a:r>
          </a:p>
          <a:p>
            <a:endParaRPr lang="en-CA" sz="1200" dirty="0" smtClean="0">
              <a:solidFill>
                <a:schemeClr val="tx1"/>
              </a:solidFill>
            </a:endParaRPr>
          </a:p>
          <a:p>
            <a:r>
              <a:rPr lang="en-CA" sz="3500" dirty="0" smtClean="0">
                <a:solidFill>
                  <a:schemeClr val="tx1"/>
                </a:solidFill>
              </a:rPr>
              <a:t>Problems</a:t>
            </a:r>
            <a:r>
              <a:rPr lang="en-CA" dirty="0" smtClean="0">
                <a:solidFill>
                  <a:schemeClr val="tx1"/>
                </a:solidFill>
              </a:rPr>
              <a:t>:</a:t>
            </a:r>
          </a:p>
          <a:p>
            <a:r>
              <a:rPr lang="en-CA" sz="3000" dirty="0" smtClean="0">
                <a:solidFill>
                  <a:schemeClr val="tx1"/>
                </a:solidFill>
              </a:rPr>
              <a:t>The WBT 4.2.1 is still a work in progress with significant unresolved conceptual, mathematical and procedural issues. </a:t>
            </a:r>
          </a:p>
          <a:p>
            <a:r>
              <a:rPr lang="en-CA" sz="3000" dirty="0" smtClean="0">
                <a:solidFill>
                  <a:schemeClr val="tx1"/>
                </a:solidFill>
              </a:rPr>
              <a:t>It has never been independently reviewed by a competent authority for precision and accuracy.</a:t>
            </a:r>
            <a:endParaRPr lang="en-CA" sz="3000" dirty="0">
              <a:solidFill>
                <a:schemeClr val="tx1"/>
              </a:solidFill>
            </a:endParaRPr>
          </a:p>
        </p:txBody>
      </p:sp>
      <p:sp>
        <p:nvSpPr>
          <p:cNvPr id="6" name="Footer Placeholder 5"/>
          <p:cNvSpPr>
            <a:spLocks noGrp="1"/>
          </p:cNvSpPr>
          <p:nvPr>
            <p:ph type="ftr" sz="quarter" idx="11"/>
          </p:nvPr>
        </p:nvSpPr>
        <p:spPr/>
        <p:txBody>
          <a:bodyPr/>
          <a:lstStyle/>
          <a:p>
            <a:r>
              <a:rPr lang="en-CA" smtClean="0"/>
              <a:t>Stove Testing Toolbox </a:t>
            </a:r>
            <a:endParaRPr lang="en-CA"/>
          </a:p>
        </p:txBody>
      </p:sp>
      <p:sp>
        <p:nvSpPr>
          <p:cNvPr id="7" name="Slide Number Placeholder 6"/>
          <p:cNvSpPr>
            <a:spLocks noGrp="1"/>
          </p:cNvSpPr>
          <p:nvPr>
            <p:ph type="sldNum" sz="quarter" idx="12"/>
          </p:nvPr>
        </p:nvSpPr>
        <p:spPr/>
        <p:txBody>
          <a:bodyPr/>
          <a:lstStyle/>
          <a:p>
            <a:fld id="{2FEAD2CE-2EE4-4279-884F-1549951C0765}" type="slidenum">
              <a:rPr lang="en-CA" smtClean="0"/>
              <a:t>2</a:t>
            </a:fld>
            <a:endParaRPr lang="en-CA"/>
          </a:p>
        </p:txBody>
      </p:sp>
    </p:spTree>
    <p:extLst>
      <p:ext uri="{BB962C8B-B14F-4D97-AF65-F5344CB8AC3E}">
        <p14:creationId xmlns:p14="http://schemas.microsoft.com/office/powerpoint/2010/main" val="2594368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628800"/>
            <a:ext cx="7632848" cy="4939814"/>
          </a:xfrm>
          <a:prstGeom prst="rect">
            <a:avLst/>
          </a:prstGeom>
          <a:noFill/>
        </p:spPr>
        <p:txBody>
          <a:bodyPr wrap="square" rtlCol="0">
            <a:spAutoFit/>
          </a:bodyPr>
          <a:lstStyle/>
          <a:p>
            <a:r>
              <a:rPr lang="en-CA" sz="2400" dirty="0" smtClean="0"/>
              <a:t>The Toolbox is a valid set of standardised components which are applied only if they are relevant in the target region. </a:t>
            </a:r>
          </a:p>
          <a:p>
            <a:endParaRPr lang="en-CA" sz="900" dirty="0"/>
          </a:p>
          <a:p>
            <a:r>
              <a:rPr lang="en-CA" sz="2400" dirty="0" smtClean="0"/>
              <a:t>A metric can only be reported for a whole test if all the tools contain that particular metric.</a:t>
            </a:r>
          </a:p>
          <a:p>
            <a:endParaRPr lang="en-CA" sz="900" dirty="0"/>
          </a:p>
          <a:p>
            <a:r>
              <a:rPr lang="en-CA" sz="2400" dirty="0" smtClean="0"/>
              <a:t>Space heating can be determined </a:t>
            </a:r>
            <a:r>
              <a:rPr lang="en-CA" sz="2400" dirty="0"/>
              <a:t>simultaneously or separately with </a:t>
            </a:r>
            <a:r>
              <a:rPr lang="en-CA" sz="2400" dirty="0" smtClean="0"/>
              <a:t>ease using the Siegert Formula because the stove is inside the heating envelope. When it is not (as with </a:t>
            </a:r>
            <a:r>
              <a:rPr lang="en-CA" sz="2400" dirty="0" err="1" smtClean="0"/>
              <a:t>hydronic</a:t>
            </a:r>
            <a:r>
              <a:rPr lang="en-CA" sz="2400" dirty="0" smtClean="0"/>
              <a:t> heaters) the China National Standard is appropriate because it covers heating and cooking.</a:t>
            </a:r>
          </a:p>
          <a:p>
            <a:endParaRPr lang="en-CA" sz="900" dirty="0" smtClean="0"/>
          </a:p>
          <a:p>
            <a:r>
              <a:rPr lang="en-CA" sz="2400" dirty="0" smtClean="0"/>
              <a:t>An international standard can be created using this same approach so that culturally appropriate and scientifically valid comparative testing can be done world-wide.</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20</a:t>
            </a:fld>
            <a:endParaRPr lang="en-CA"/>
          </a:p>
        </p:txBody>
      </p:sp>
    </p:spTree>
    <p:extLst>
      <p:ext uri="{BB962C8B-B14F-4D97-AF65-F5344CB8AC3E}">
        <p14:creationId xmlns:p14="http://schemas.microsoft.com/office/powerpoint/2010/main" val="533812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72816"/>
            <a:ext cx="7632848" cy="3785652"/>
          </a:xfrm>
          <a:prstGeom prst="rect">
            <a:avLst/>
          </a:prstGeom>
          <a:noFill/>
        </p:spPr>
        <p:txBody>
          <a:bodyPr wrap="square" rtlCol="0">
            <a:spAutoFit/>
          </a:bodyPr>
          <a:lstStyle/>
          <a:p>
            <a:r>
              <a:rPr lang="en-CA" sz="2400" dirty="0" smtClean="0"/>
              <a:t>The toolbox method does not imply a different protocol for each cooking task. It does not imply a different protocol for each stove type. It implies a set of validated and standardised sub-protocols that are intelligently applied in the location of interest.</a:t>
            </a:r>
          </a:p>
          <a:p>
            <a:endParaRPr lang="en-CA" sz="2400" dirty="0"/>
          </a:p>
          <a:p>
            <a:r>
              <a:rPr lang="en-CA" sz="2400" dirty="0" smtClean="0"/>
              <a:t>A different testing centre, replicating the same set of sub-tests using the same stove, should get the same result allowing for independent confirmation of results. This provides a way to certify the skill of testing laboratory staff.</a:t>
            </a:r>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21</a:t>
            </a:fld>
            <a:endParaRPr lang="en-CA"/>
          </a:p>
        </p:txBody>
      </p:sp>
    </p:spTree>
    <p:extLst>
      <p:ext uri="{BB962C8B-B14F-4D97-AF65-F5344CB8AC3E}">
        <p14:creationId xmlns:p14="http://schemas.microsoft.com/office/powerpoint/2010/main" val="2876903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72816"/>
            <a:ext cx="7848872" cy="4154984"/>
          </a:xfrm>
          <a:prstGeom prst="rect">
            <a:avLst/>
          </a:prstGeom>
          <a:noFill/>
        </p:spPr>
        <p:txBody>
          <a:bodyPr wrap="square" rtlCol="0">
            <a:spAutoFit/>
          </a:bodyPr>
          <a:lstStyle/>
          <a:p>
            <a:r>
              <a:rPr lang="en-CA" sz="2400" dirty="0" smtClean="0"/>
              <a:t>Because the improved stove test result is reported relative to a baseline product and not rated against an absolute standard value, the cost and complexity of the testing centre is significantly reduced. </a:t>
            </a:r>
          </a:p>
          <a:p>
            <a:endParaRPr lang="en-CA" sz="2400" dirty="0"/>
          </a:p>
          <a:p>
            <a:r>
              <a:rPr lang="en-CA" sz="2400" dirty="0" smtClean="0"/>
              <a:t>The precision gained by a certification laboratory is more than lost by using test that do not represent a culturally valid cooking task or burning cycle.</a:t>
            </a:r>
          </a:p>
          <a:p>
            <a:endParaRPr lang="en-CA" sz="2400" dirty="0" smtClean="0"/>
          </a:p>
          <a:p>
            <a:r>
              <a:rPr lang="en-CA" sz="2400" dirty="0" smtClean="0"/>
              <a:t>The Stove Testing Toolbox offer better comparisons with less equipment and complexity.</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22</a:t>
            </a:fld>
            <a:endParaRPr lang="en-CA"/>
          </a:p>
        </p:txBody>
      </p:sp>
    </p:spTree>
    <p:extLst>
      <p:ext uri="{BB962C8B-B14F-4D97-AF65-F5344CB8AC3E}">
        <p14:creationId xmlns:p14="http://schemas.microsoft.com/office/powerpoint/2010/main" val="3760322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00808"/>
            <a:ext cx="7848872" cy="4801314"/>
          </a:xfrm>
          <a:prstGeom prst="rect">
            <a:avLst/>
          </a:prstGeom>
          <a:noFill/>
        </p:spPr>
        <p:txBody>
          <a:bodyPr wrap="square" rtlCol="0">
            <a:spAutoFit/>
          </a:bodyPr>
          <a:lstStyle/>
          <a:p>
            <a:r>
              <a:rPr lang="en-CA" sz="2400" dirty="0"/>
              <a:t>A national certification laboratory is still required for other aspects of stove evaluation including safety, durability, combustion efficiency across a range of power levels, water heating ability (boilers), design drift, gas-tightness and so on</a:t>
            </a:r>
            <a:r>
              <a:rPr lang="en-CA" sz="2400" dirty="0" smtClean="0"/>
              <a:t>.</a:t>
            </a:r>
          </a:p>
          <a:p>
            <a:endParaRPr lang="en-CA" sz="900" dirty="0"/>
          </a:p>
          <a:p>
            <a:r>
              <a:rPr lang="en-CA" sz="2400" dirty="0" smtClean="0"/>
              <a:t>The tools in the stove testing toolbox are designed, discussed and validated by the national certification laboratory then approved by the National Standards Administration.</a:t>
            </a:r>
          </a:p>
          <a:p>
            <a:endParaRPr lang="en-CA" sz="900" dirty="0"/>
          </a:p>
          <a:p>
            <a:r>
              <a:rPr lang="en-CA" sz="2400" dirty="0" smtClean="0"/>
              <a:t>In-service training provided by the national laboratory ensures that the testing remains up-to-date and is based on current thinking. Important discoveries are shared at the international level through publications and membership on international bodies.</a:t>
            </a:r>
            <a:endParaRPr lang="en-CA" sz="2400" dirty="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23</a:t>
            </a:fld>
            <a:endParaRPr lang="en-CA"/>
          </a:p>
        </p:txBody>
      </p:sp>
    </p:spTree>
    <p:extLst>
      <p:ext uri="{BB962C8B-B14F-4D97-AF65-F5344CB8AC3E}">
        <p14:creationId xmlns:p14="http://schemas.microsoft.com/office/powerpoint/2010/main" val="475254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700808"/>
            <a:ext cx="7848872" cy="5109091"/>
          </a:xfrm>
          <a:prstGeom prst="rect">
            <a:avLst/>
          </a:prstGeom>
          <a:noFill/>
        </p:spPr>
        <p:txBody>
          <a:bodyPr wrap="square" rtlCol="0">
            <a:spAutoFit/>
          </a:bodyPr>
          <a:lstStyle/>
          <a:p>
            <a:r>
              <a:rPr lang="en-CA" sz="2200" dirty="0" smtClean="0"/>
              <a:t>It is realised that the toolbox approach is very different from previous methods of the past that specified fixed tasks and procedures. </a:t>
            </a:r>
          </a:p>
          <a:p>
            <a:endParaRPr lang="en-CA" sz="900" dirty="0"/>
          </a:p>
          <a:p>
            <a:r>
              <a:rPr lang="en-CA" sz="2200" dirty="0" smtClean="0"/>
              <a:t>The toolbox does not specify a standard task because what people do in one region is not the same as in other regions. It does specify exactly how each portion of a test will be conducted and how it shall be reported, added together and rated.  A WBT would be a set of three tools run as a single cooking event.</a:t>
            </a:r>
          </a:p>
          <a:p>
            <a:endParaRPr lang="en-CA" sz="900" dirty="0"/>
          </a:p>
          <a:p>
            <a:r>
              <a:rPr lang="en-CA" sz="2200" dirty="0" smtClean="0"/>
              <a:t>Stoves are assessed by measuring how well they perform relative to each other performing scientifically and culturally validated tasks.  At the same time, the methodology provides the outputs necessary to meet international standards as they are now envisaged.</a:t>
            </a:r>
          </a:p>
          <a:p>
            <a:endParaRPr lang="en-CA" sz="2200" dirty="0" smtClean="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24</a:t>
            </a:fld>
            <a:endParaRPr lang="en-CA"/>
          </a:p>
        </p:txBody>
      </p:sp>
    </p:spTree>
    <p:extLst>
      <p:ext uri="{BB962C8B-B14F-4D97-AF65-F5344CB8AC3E}">
        <p14:creationId xmlns:p14="http://schemas.microsoft.com/office/powerpoint/2010/main" val="4220437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1216" y="1163885"/>
            <a:ext cx="8003232" cy="423738"/>
          </a:xfrm>
        </p:spPr>
        <p:txBody>
          <a:bodyPr>
            <a:normAutofit fontScale="92500" lnSpcReduction="10000"/>
          </a:bodyPr>
          <a:lstStyle/>
          <a:p>
            <a:r>
              <a:rPr lang="en-CA" dirty="0" smtClean="0"/>
              <a:t>A new First Principles approach to testing stove performance</a:t>
            </a:r>
          </a:p>
        </p:txBody>
      </p:sp>
      <p:sp>
        <p:nvSpPr>
          <p:cNvPr id="7" name="TextBox 6"/>
          <p:cNvSpPr txBox="1"/>
          <p:nvPr/>
        </p:nvSpPr>
        <p:spPr>
          <a:xfrm>
            <a:off x="611560" y="1844819"/>
            <a:ext cx="7848872" cy="3816429"/>
          </a:xfrm>
          <a:prstGeom prst="rect">
            <a:avLst/>
          </a:prstGeom>
          <a:noFill/>
        </p:spPr>
        <p:txBody>
          <a:bodyPr wrap="square" rtlCol="0">
            <a:spAutoFit/>
          </a:bodyPr>
          <a:lstStyle/>
          <a:p>
            <a:r>
              <a:rPr lang="en-CA" sz="2200" dirty="0" smtClean="0"/>
              <a:t>This proposal is made with the understanding that it is an approach that requires ‘soft’ and ‘hard’ scientists – sociologists and physical scientists – to work together to understand stove performance.  </a:t>
            </a:r>
          </a:p>
          <a:p>
            <a:endParaRPr lang="en-CA" sz="2200" dirty="0" smtClean="0"/>
          </a:p>
          <a:p>
            <a:r>
              <a:rPr lang="en-CA" sz="2200" dirty="0" smtClean="0"/>
              <a:t>It places the customer’s needs firmly at the centre of the evaluation process as a user (or abuser) of each stove product. In the case of a Results Based Finance scenario, if they are not happy with the performance they will not use the product and the market aggregator will not be paid their subsidy. This approach protects the promoting agency.</a:t>
            </a:r>
          </a:p>
          <a:p>
            <a:endParaRPr lang="en-CA" sz="2200" dirty="0" smtClean="0"/>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8" name="Footer Placeholder 7"/>
          <p:cNvSpPr>
            <a:spLocks noGrp="1"/>
          </p:cNvSpPr>
          <p:nvPr>
            <p:ph type="ftr" sz="quarter" idx="11"/>
          </p:nvPr>
        </p:nvSpPr>
        <p:spPr/>
        <p:txBody>
          <a:bodyPr/>
          <a:lstStyle/>
          <a:p>
            <a:r>
              <a:rPr lang="en-CA" smtClean="0"/>
              <a:t>Stove Testing Toolbox </a:t>
            </a:r>
            <a:endParaRPr lang="en-CA"/>
          </a:p>
        </p:txBody>
      </p:sp>
      <p:sp>
        <p:nvSpPr>
          <p:cNvPr id="9" name="Slide Number Placeholder 8"/>
          <p:cNvSpPr>
            <a:spLocks noGrp="1"/>
          </p:cNvSpPr>
          <p:nvPr>
            <p:ph type="sldNum" sz="quarter" idx="12"/>
          </p:nvPr>
        </p:nvSpPr>
        <p:spPr/>
        <p:txBody>
          <a:bodyPr/>
          <a:lstStyle/>
          <a:p>
            <a:fld id="{2FEAD2CE-2EE4-4279-884F-1549951C0765}" type="slidenum">
              <a:rPr lang="en-CA" smtClean="0"/>
              <a:t>25</a:t>
            </a:fld>
            <a:endParaRPr lang="en-CA"/>
          </a:p>
        </p:txBody>
      </p:sp>
    </p:spTree>
    <p:extLst>
      <p:ext uri="{BB962C8B-B14F-4D97-AF65-F5344CB8AC3E}">
        <p14:creationId xmlns:p14="http://schemas.microsoft.com/office/powerpoint/2010/main" val="935210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47861"/>
            <a:ext cx="8229600" cy="2265475"/>
          </a:xfrm>
        </p:spPr>
        <p:txBody>
          <a:bodyPr>
            <a:normAutofit fontScale="92500" lnSpcReduction="10000"/>
          </a:bodyPr>
          <a:lstStyle/>
          <a:p>
            <a:r>
              <a:rPr lang="en-CA" dirty="0" smtClean="0"/>
              <a:t>The First Principles approach to stove development: PM 2.5 change</a:t>
            </a:r>
          </a:p>
          <a:p>
            <a:endParaRPr lang="en-CA" sz="900" dirty="0"/>
          </a:p>
          <a:p>
            <a:r>
              <a:rPr lang="en-CA" b="0" dirty="0" smtClean="0"/>
              <a:t>Using this First Principles approach combined with the local burn cycles in a WB and ADB-supported project resulted in the development of dramatically improved coal stoves as shown below. The baseline stove is the Red column on the left. The Green one was claimed to be ‘improved’. Two products were 99% improved over baseline.</a:t>
            </a:r>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188" y="3357352"/>
            <a:ext cx="8708300" cy="32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6"/>
          <p:cNvSpPr>
            <a:spLocks noGrp="1"/>
          </p:cNvSpPr>
          <p:nvPr>
            <p:ph type="ftr" sz="quarter" idx="11"/>
          </p:nvPr>
        </p:nvSpPr>
        <p:spPr/>
        <p:txBody>
          <a:bodyPr/>
          <a:lstStyle/>
          <a:p>
            <a:r>
              <a:rPr lang="en-CA" smtClean="0"/>
              <a:t>Stove Testing Toolbox </a:t>
            </a:r>
            <a:endParaRPr lang="en-CA"/>
          </a:p>
        </p:txBody>
      </p:sp>
      <p:sp>
        <p:nvSpPr>
          <p:cNvPr id="8" name="Slide Number Placeholder 7"/>
          <p:cNvSpPr>
            <a:spLocks noGrp="1"/>
          </p:cNvSpPr>
          <p:nvPr>
            <p:ph type="sldNum" sz="quarter" idx="12"/>
          </p:nvPr>
        </p:nvSpPr>
        <p:spPr/>
        <p:txBody>
          <a:bodyPr/>
          <a:lstStyle/>
          <a:p>
            <a:fld id="{2FEAD2CE-2EE4-4279-884F-1549951C0765}" type="slidenum">
              <a:rPr lang="en-CA" smtClean="0"/>
              <a:t>26</a:t>
            </a:fld>
            <a:endParaRPr lang="en-CA"/>
          </a:p>
        </p:txBody>
      </p:sp>
    </p:spTree>
    <p:extLst>
      <p:ext uri="{BB962C8B-B14F-4D97-AF65-F5344CB8AC3E}">
        <p14:creationId xmlns:p14="http://schemas.microsoft.com/office/powerpoint/2010/main" val="3814049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8760"/>
            <a:ext cx="8229600" cy="4680520"/>
          </a:xfrm>
        </p:spPr>
        <p:txBody>
          <a:bodyPr>
            <a:normAutofit/>
          </a:bodyPr>
          <a:lstStyle/>
          <a:p>
            <a:pPr algn="ctr"/>
            <a:r>
              <a:rPr lang="en-CA" b="0" dirty="0" smtClean="0"/>
              <a:t>Thank you for your attention.</a:t>
            </a:r>
          </a:p>
          <a:p>
            <a:pPr algn="ctr"/>
            <a:endParaRPr lang="en-CA" b="0" dirty="0" smtClean="0"/>
          </a:p>
          <a:p>
            <a:pPr algn="ctr"/>
            <a:r>
              <a:rPr lang="en-CA" b="0" dirty="0" smtClean="0"/>
              <a:t>Crispin Pemberton-Pigott</a:t>
            </a:r>
          </a:p>
          <a:p>
            <a:pPr algn="ctr"/>
            <a:r>
              <a:rPr lang="en-CA" b="0" dirty="0" smtClean="0">
                <a:hlinkClick r:id="rId2"/>
              </a:rPr>
              <a:t>crispin@newdawn.sz</a:t>
            </a:r>
            <a:endParaRPr lang="en-CA" b="0" dirty="0" smtClean="0"/>
          </a:p>
          <a:p>
            <a:pPr algn="ctr"/>
            <a:endParaRPr lang="en-CA" b="0" dirty="0" smtClean="0"/>
          </a:p>
          <a:p>
            <a:pPr algn="ctr"/>
            <a:r>
              <a:rPr lang="en-CA" b="0" dirty="0" smtClean="0"/>
              <a:t>SeTAR Centre</a:t>
            </a:r>
          </a:p>
          <a:p>
            <a:pPr algn="ctr"/>
            <a:r>
              <a:rPr lang="en-CA" b="0" dirty="0" smtClean="0"/>
              <a:t>University of Johannesburg</a:t>
            </a:r>
          </a:p>
          <a:p>
            <a:pPr algn="ctr"/>
            <a:r>
              <a:rPr lang="en-CA" b="0" dirty="0" smtClean="0"/>
              <a:t>South Africa</a:t>
            </a:r>
          </a:p>
        </p:txBody>
      </p:sp>
      <p:sp>
        <p:nvSpPr>
          <p:cNvPr id="6" name="Title 1"/>
          <p:cNvSpPr txBox="1">
            <a:spLocks/>
          </p:cNvSpPr>
          <p:nvPr/>
        </p:nvSpPr>
        <p:spPr>
          <a:xfrm>
            <a:off x="457200" y="274638"/>
            <a:ext cx="8229600"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2800" dirty="0" smtClean="0"/>
              <a:t>The Stove Testing Toolbox</a:t>
            </a:r>
            <a:endParaRPr lang="en-CA" sz="2800" dirty="0"/>
          </a:p>
        </p:txBody>
      </p:sp>
      <p:sp>
        <p:nvSpPr>
          <p:cNvPr id="7" name="Footer Placeholder 6"/>
          <p:cNvSpPr>
            <a:spLocks noGrp="1"/>
          </p:cNvSpPr>
          <p:nvPr>
            <p:ph type="ftr" sz="quarter" idx="11"/>
          </p:nvPr>
        </p:nvSpPr>
        <p:spPr/>
        <p:txBody>
          <a:bodyPr/>
          <a:lstStyle/>
          <a:p>
            <a:r>
              <a:rPr lang="en-CA" smtClean="0"/>
              <a:t>Stove Testing Toolbox </a:t>
            </a:r>
            <a:endParaRPr lang="en-CA"/>
          </a:p>
        </p:txBody>
      </p:sp>
      <p:sp>
        <p:nvSpPr>
          <p:cNvPr id="8" name="Slide Number Placeholder 7"/>
          <p:cNvSpPr>
            <a:spLocks noGrp="1"/>
          </p:cNvSpPr>
          <p:nvPr>
            <p:ph type="sldNum" sz="quarter" idx="12"/>
          </p:nvPr>
        </p:nvSpPr>
        <p:spPr/>
        <p:txBody>
          <a:bodyPr/>
          <a:lstStyle/>
          <a:p>
            <a:fld id="{2FEAD2CE-2EE4-4279-884F-1549951C0765}" type="slidenum">
              <a:rPr lang="en-CA" smtClean="0"/>
              <a:t>27</a:t>
            </a:fld>
            <a:endParaRPr lang="en-CA"/>
          </a:p>
        </p:txBody>
      </p:sp>
    </p:spTree>
    <p:extLst>
      <p:ext uri="{BB962C8B-B14F-4D97-AF65-F5344CB8AC3E}">
        <p14:creationId xmlns:p14="http://schemas.microsoft.com/office/powerpoint/2010/main" val="901936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CA" sz="2800" dirty="0" smtClean="0"/>
              <a:t>Differences in world views can lead to different metrics</a:t>
            </a:r>
            <a:endParaRPr lang="en-CA" sz="2800" dirty="0"/>
          </a:p>
        </p:txBody>
      </p:sp>
      <p:sp>
        <p:nvSpPr>
          <p:cNvPr id="3" name="Text Placeholder 2"/>
          <p:cNvSpPr>
            <a:spLocks noGrp="1"/>
          </p:cNvSpPr>
          <p:nvPr>
            <p:ph type="body" idx="1"/>
          </p:nvPr>
        </p:nvSpPr>
        <p:spPr>
          <a:xfrm>
            <a:off x="457200" y="980728"/>
            <a:ext cx="4040188" cy="423738"/>
          </a:xfrm>
        </p:spPr>
        <p:txBody>
          <a:bodyPr>
            <a:normAutofit lnSpcReduction="10000"/>
          </a:bodyPr>
          <a:lstStyle/>
          <a:p>
            <a:pPr algn="ctr"/>
            <a:r>
              <a:rPr lang="en-CA" dirty="0" smtClean="0"/>
              <a:t>Layman’s View of WBT Terms</a:t>
            </a:r>
          </a:p>
        </p:txBody>
      </p:sp>
      <p:sp>
        <p:nvSpPr>
          <p:cNvPr id="4" name="Content Placeholder 3"/>
          <p:cNvSpPr>
            <a:spLocks noGrp="1"/>
          </p:cNvSpPr>
          <p:nvPr>
            <p:ph sz="half" idx="2"/>
          </p:nvPr>
        </p:nvSpPr>
        <p:spPr>
          <a:xfrm>
            <a:off x="457200" y="1484784"/>
            <a:ext cx="4040188" cy="4785395"/>
          </a:xfrm>
        </p:spPr>
        <p:txBody>
          <a:bodyPr/>
          <a:lstStyle/>
          <a:p>
            <a:pPr marL="457200" indent="-457200">
              <a:buFont typeface="+mj-lt"/>
              <a:buAutoNum type="arabicPeriod"/>
            </a:pPr>
            <a:r>
              <a:rPr lang="en-CA" dirty="0" smtClean="0"/>
              <a:t>Fuel used</a:t>
            </a:r>
          </a:p>
          <a:p>
            <a:pPr marL="457200" indent="-457200">
              <a:buFont typeface="+mj-lt"/>
              <a:buAutoNum type="arabicPeriod"/>
            </a:pPr>
            <a:r>
              <a:rPr lang="en-CA" dirty="0" smtClean="0"/>
              <a:t>Volume of fuel (Litres)</a:t>
            </a:r>
          </a:p>
          <a:p>
            <a:pPr marL="457200" indent="-457200">
              <a:buFont typeface="+mj-lt"/>
              <a:buAutoNum type="arabicPeriod"/>
            </a:pPr>
            <a:r>
              <a:rPr lang="en-CA" dirty="0" smtClean="0"/>
              <a:t>Moisture content (%)</a:t>
            </a:r>
          </a:p>
          <a:p>
            <a:pPr marL="457200" indent="-457200">
              <a:buFont typeface="+mj-lt"/>
              <a:buAutoNum type="arabicPeriod"/>
            </a:pPr>
            <a:r>
              <a:rPr lang="en-CA" dirty="0" smtClean="0"/>
              <a:t>Mass of fuel (g)</a:t>
            </a:r>
          </a:p>
          <a:p>
            <a:pPr marL="457200" indent="-457200">
              <a:buFont typeface="+mj-lt"/>
              <a:buAutoNum type="arabicPeriod"/>
            </a:pPr>
            <a:r>
              <a:rPr lang="en-CA" dirty="0" smtClean="0"/>
              <a:t>Fuel burn rate (g/minute)</a:t>
            </a:r>
          </a:p>
          <a:p>
            <a:pPr marL="457200" indent="-457200">
              <a:buFont typeface="+mj-lt"/>
              <a:buAutoNum type="arabicPeriod"/>
            </a:pPr>
            <a:endParaRPr lang="en-CA" sz="1200" dirty="0" smtClean="0"/>
          </a:p>
          <a:p>
            <a:pPr marL="457200" indent="-457200">
              <a:buFont typeface="+mj-lt"/>
              <a:buAutoNum type="arabicPeriod"/>
            </a:pPr>
            <a:r>
              <a:rPr lang="en-CA" dirty="0" smtClean="0"/>
              <a:t>Time to boil (time/task)</a:t>
            </a:r>
          </a:p>
          <a:p>
            <a:pPr marL="457200" indent="-457200">
              <a:buFont typeface="+mj-lt"/>
              <a:buAutoNum type="arabicPeriod"/>
            </a:pPr>
            <a:endParaRPr lang="en-CA" sz="3200" dirty="0"/>
          </a:p>
          <a:p>
            <a:pPr marL="457200" indent="-457200">
              <a:buFont typeface="+mj-lt"/>
              <a:buAutoNum type="arabicPeriod"/>
            </a:pPr>
            <a:r>
              <a:rPr lang="en-CA" dirty="0" smtClean="0"/>
              <a:t>Mass per task (g/task)</a:t>
            </a:r>
          </a:p>
          <a:p>
            <a:endParaRPr lang="en-CA" dirty="0" smtClean="0"/>
          </a:p>
          <a:p>
            <a:endParaRPr lang="en-CA" dirty="0"/>
          </a:p>
        </p:txBody>
      </p:sp>
      <p:sp>
        <p:nvSpPr>
          <p:cNvPr id="5" name="Text Placeholder 4"/>
          <p:cNvSpPr>
            <a:spLocks noGrp="1"/>
          </p:cNvSpPr>
          <p:nvPr>
            <p:ph type="body" sz="quarter" idx="3"/>
          </p:nvPr>
        </p:nvSpPr>
        <p:spPr>
          <a:xfrm>
            <a:off x="4645025" y="980728"/>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355976" y="1484784"/>
            <a:ext cx="4330825" cy="4896544"/>
          </a:xfrm>
        </p:spPr>
        <p:txBody>
          <a:bodyPr>
            <a:normAutofit lnSpcReduction="10000"/>
          </a:bodyPr>
          <a:lstStyle/>
          <a:p>
            <a:pPr marL="457200" indent="-457200">
              <a:buFont typeface="+mj-lt"/>
              <a:buAutoNum type="arabicPeriod"/>
            </a:pPr>
            <a:r>
              <a:rPr lang="en-CA" dirty="0" smtClean="0"/>
              <a:t>Fuel type, one of many</a:t>
            </a:r>
          </a:p>
          <a:p>
            <a:pPr marL="457200" indent="-457200">
              <a:buFont typeface="+mj-lt"/>
              <a:buAutoNum type="arabicPeriod"/>
            </a:pPr>
            <a:r>
              <a:rPr lang="en-CA" dirty="0" smtClean="0"/>
              <a:t>Energy density (Joules/g)</a:t>
            </a:r>
          </a:p>
          <a:p>
            <a:pPr marL="457200" indent="-457200">
              <a:buFont typeface="+mj-lt"/>
              <a:buAutoNum type="arabicPeriod"/>
            </a:pPr>
            <a:r>
              <a:rPr lang="en-CA" dirty="0" smtClean="0"/>
              <a:t>Deduction of energy (-J)</a:t>
            </a:r>
          </a:p>
          <a:p>
            <a:pPr marL="457200" indent="-457200">
              <a:buFont typeface="+mj-lt"/>
              <a:buAutoNum type="arabicPeriod"/>
            </a:pPr>
            <a:r>
              <a:rPr lang="en-CA" dirty="0" smtClean="0"/>
              <a:t>Quantity of energy (J)</a:t>
            </a:r>
          </a:p>
          <a:p>
            <a:pPr marL="457200" indent="-457200">
              <a:buFont typeface="+mj-lt"/>
              <a:buAutoNum type="arabicPeriod"/>
            </a:pPr>
            <a:r>
              <a:rPr lang="en-CA" dirty="0" smtClean="0"/>
              <a:t>Energy release rate </a:t>
            </a:r>
          </a:p>
          <a:p>
            <a:pPr marL="0" indent="0">
              <a:buNone/>
            </a:pPr>
            <a:r>
              <a:rPr lang="en-CA" dirty="0"/>
              <a:t>	</a:t>
            </a:r>
            <a:r>
              <a:rPr lang="en-CA" dirty="0" smtClean="0"/>
              <a:t>(J/sec = Watts</a:t>
            </a:r>
            <a:r>
              <a:rPr lang="en-CA" dirty="0"/>
              <a:t>)</a:t>
            </a:r>
            <a:endParaRPr lang="en-CA" dirty="0" smtClean="0"/>
          </a:p>
          <a:p>
            <a:pPr marL="457200" indent="-457200">
              <a:buFont typeface="+mj-lt"/>
              <a:buAutoNum type="arabicPeriod" startAt="6"/>
            </a:pPr>
            <a:r>
              <a:rPr lang="en-CA" dirty="0" smtClean="0"/>
              <a:t>Time needed to complete an arbitrary task. The concept is ‘time-efficiency’.</a:t>
            </a:r>
            <a:endParaRPr lang="en-CA" dirty="0"/>
          </a:p>
          <a:p>
            <a:pPr marL="457200" indent="-457200">
              <a:buAutoNum type="arabicPeriod" startAt="7"/>
            </a:pPr>
            <a:r>
              <a:rPr lang="en-CA" dirty="0" smtClean="0"/>
              <a:t>Energy needed to complete an arbitrary task. The concept is “energy efficiency”.</a:t>
            </a:r>
            <a:endParaRPr lang="en-CA" dirty="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3</a:t>
            </a:fld>
            <a:endParaRPr lang="en-CA"/>
          </a:p>
        </p:txBody>
      </p:sp>
    </p:spTree>
    <p:extLst>
      <p:ext uri="{BB962C8B-B14F-4D97-AF65-F5344CB8AC3E}">
        <p14:creationId xmlns:p14="http://schemas.microsoft.com/office/powerpoint/2010/main" val="1384950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3538736" cy="4641379"/>
          </a:xfrm>
        </p:spPr>
        <p:txBody>
          <a:bodyPr/>
          <a:lstStyle/>
          <a:p>
            <a:pPr marL="0" indent="0">
              <a:buNone/>
            </a:pPr>
            <a:r>
              <a:rPr lang="en-CA" dirty="0" smtClean="0"/>
              <a:t>There two high power phases in the WBT</a:t>
            </a:r>
          </a:p>
          <a:p>
            <a:pPr marL="457200" indent="-457200">
              <a:buFont typeface="+mj-lt"/>
              <a:buAutoNum type="arabicPeriod"/>
            </a:pPr>
            <a:r>
              <a:rPr lang="en-CA" dirty="0" smtClean="0"/>
              <a:t>Why?</a:t>
            </a:r>
          </a:p>
          <a:p>
            <a:pPr marL="457200" indent="-457200">
              <a:buFont typeface="+mj-lt"/>
              <a:buAutoNum type="arabicPeriod"/>
            </a:pPr>
            <a:r>
              <a:rPr lang="en-CA" dirty="0" smtClean="0"/>
              <a:t>What does it tell us?</a:t>
            </a:r>
          </a:p>
          <a:p>
            <a:pPr marL="457200" indent="-457200">
              <a:buFont typeface="+mj-lt"/>
              <a:buAutoNum type="arabicPeriod"/>
            </a:pPr>
            <a:r>
              <a:rPr lang="en-CA" dirty="0" smtClean="0"/>
              <a:t>Can the phases be averaged legitimately?</a:t>
            </a:r>
          </a:p>
          <a:p>
            <a:pPr marL="457200" indent="-457200">
              <a:buFont typeface="+mj-lt"/>
              <a:buAutoNum type="arabicPeriod"/>
            </a:pPr>
            <a:r>
              <a:rPr lang="en-CA" dirty="0" smtClean="0"/>
              <a:t>What assumptions are made?</a:t>
            </a:r>
          </a:p>
          <a:p>
            <a:pPr marL="0" indent="0">
              <a:buNone/>
            </a:pPr>
            <a:endParaRPr lang="en-CA" dirty="0" smtClean="0"/>
          </a:p>
          <a:p>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067944" y="1667941"/>
            <a:ext cx="4618857" cy="4641379"/>
          </a:xfrm>
        </p:spPr>
        <p:txBody>
          <a:bodyPr>
            <a:normAutofit fontScale="92500" lnSpcReduction="20000"/>
          </a:bodyPr>
          <a:lstStyle/>
          <a:p>
            <a:pPr marL="457200" indent="-457200">
              <a:buFont typeface="+mj-lt"/>
              <a:buAutoNum type="arabicPeriod"/>
            </a:pPr>
            <a:r>
              <a:rPr lang="en-CA" dirty="0" smtClean="0"/>
              <a:t>To compensate for the difference between high mass and low mass stoves in the first portion of a test.</a:t>
            </a:r>
          </a:p>
          <a:p>
            <a:pPr marL="457200" indent="-457200">
              <a:buFont typeface="+mj-lt"/>
              <a:buAutoNum type="arabicPeriod"/>
            </a:pPr>
            <a:r>
              <a:rPr lang="en-CA" dirty="0" smtClean="0"/>
              <a:t>Average performance metrics over two different burning conditions.</a:t>
            </a:r>
          </a:p>
          <a:p>
            <a:pPr marL="457200" indent="-457200">
              <a:buFont typeface="+mj-lt"/>
              <a:buAutoNum type="arabicPeriod"/>
            </a:pPr>
            <a:r>
              <a:rPr lang="en-CA" dirty="0" smtClean="0"/>
              <a:t>It depends on the metric. Time to boil, yes; thermal efficiency, no.</a:t>
            </a:r>
          </a:p>
          <a:p>
            <a:pPr marL="457200" indent="-457200">
              <a:buFont typeface="+mj-lt"/>
              <a:buAutoNum type="arabicPeriod"/>
            </a:pPr>
            <a:r>
              <a:rPr lang="en-CA" dirty="0" smtClean="0"/>
              <a:t>Many, but most importantly, two:</a:t>
            </a:r>
          </a:p>
          <a:p>
            <a:pPr>
              <a:buFontTx/>
              <a:buChar char="-"/>
            </a:pPr>
            <a:r>
              <a:rPr lang="en-CA" dirty="0" smtClean="0"/>
              <a:t>Performance is expected to be </a:t>
            </a:r>
            <a:r>
              <a:rPr lang="en-CA" i="1" dirty="0" smtClean="0"/>
              <a:t>different</a:t>
            </a:r>
            <a:r>
              <a:rPr lang="en-CA" dirty="0" smtClean="0"/>
              <a:t>, therefore two phases</a:t>
            </a:r>
          </a:p>
          <a:p>
            <a:pPr>
              <a:buFontTx/>
              <a:buChar char="-"/>
            </a:pPr>
            <a:r>
              <a:rPr lang="en-CA" dirty="0" smtClean="0"/>
              <a:t>Charcoal remaining after the hot start phase assumed </a:t>
            </a:r>
            <a:r>
              <a:rPr lang="en-CA" i="1" dirty="0" smtClean="0"/>
              <a:t>to be the same </a:t>
            </a:r>
            <a:r>
              <a:rPr lang="en-CA" dirty="0" smtClean="0"/>
              <a:t>as after the cold start phase.</a:t>
            </a:r>
          </a:p>
          <a:p>
            <a:pPr>
              <a:buFontTx/>
              <a:buChar char="-"/>
            </a:pPr>
            <a:r>
              <a:rPr lang="en-CA" i="1" dirty="0"/>
              <a:t>C</a:t>
            </a:r>
            <a:r>
              <a:rPr lang="en-CA" i="1" dirty="0" smtClean="0"/>
              <a:t>ontradictory </a:t>
            </a:r>
            <a:r>
              <a:rPr lang="en-CA" dirty="0" smtClean="0"/>
              <a:t>assumptions for this important metric (unburned fuel)</a:t>
            </a:r>
          </a:p>
          <a:p>
            <a:pPr>
              <a:buFontTx/>
              <a:buChar char="-"/>
            </a:pPr>
            <a:endParaRPr lang="en-CA" dirty="0" smtClean="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4</a:t>
            </a:fld>
            <a:endParaRPr lang="en-CA"/>
          </a:p>
        </p:txBody>
      </p:sp>
    </p:spTree>
    <p:extLst>
      <p:ext uri="{BB962C8B-B14F-4D97-AF65-F5344CB8AC3E}">
        <p14:creationId xmlns:p14="http://schemas.microsoft.com/office/powerpoint/2010/main" val="271589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lstStyle/>
          <a:p>
            <a:pPr marL="0" indent="0">
              <a:buNone/>
            </a:pPr>
            <a:r>
              <a:rPr lang="en-CA" dirty="0" smtClean="0"/>
              <a:t>The IWA metric “Thermal Efficiency” is calculated by the WBT as </a:t>
            </a:r>
          </a:p>
          <a:p>
            <a:pPr marL="0" indent="0">
              <a:buNone/>
            </a:pPr>
            <a:endParaRPr lang="en-CA" dirty="0"/>
          </a:p>
          <a:p>
            <a:pPr marL="0" indent="0">
              <a:buNone/>
            </a:pPr>
            <a:r>
              <a:rPr lang="en-CA" dirty="0" smtClean="0"/>
              <a:t>(A/B+C/D)/2</a:t>
            </a:r>
          </a:p>
          <a:p>
            <a:pPr marL="0" indent="0">
              <a:buNone/>
            </a:pPr>
            <a:endParaRPr lang="en-CA" dirty="0" smtClean="0"/>
          </a:p>
          <a:p>
            <a:pPr marL="0" indent="0">
              <a:buNone/>
            </a:pPr>
            <a:r>
              <a:rPr lang="en-CA" dirty="0" smtClean="0"/>
              <a:t>Where A/B is the efficiency of the cold start phase and C/D is the efficiency of the hot start phase.</a:t>
            </a:r>
          </a:p>
          <a:p>
            <a:pPr marL="457200" indent="-457200">
              <a:buFont typeface="+mj-lt"/>
              <a:buAutoNum type="arabicPeriod"/>
            </a:pPr>
            <a:endParaRPr lang="en-CA" dirty="0" smtClean="0"/>
          </a:p>
          <a:p>
            <a:pPr marL="0" indent="0">
              <a:buNone/>
            </a:pPr>
            <a:endParaRPr lang="en-CA" dirty="0" smtClean="0"/>
          </a:p>
          <a:p>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571999" y="1667941"/>
            <a:ext cx="4114801" cy="4641379"/>
          </a:xfrm>
        </p:spPr>
        <p:txBody>
          <a:bodyPr>
            <a:noAutofit/>
          </a:bodyPr>
          <a:lstStyle/>
          <a:p>
            <a:pPr marL="0" indent="0">
              <a:buNone/>
            </a:pPr>
            <a:r>
              <a:rPr lang="en-CA" dirty="0" smtClean="0"/>
              <a:t>Averaging of % is not allowed mathematically. </a:t>
            </a:r>
            <a:r>
              <a:rPr lang="en-CA" sz="2400" dirty="0" smtClean="0"/>
              <a:t>The average of A/B and C/D is (A+C)/(B+D)</a:t>
            </a:r>
          </a:p>
          <a:p>
            <a:pPr marL="0" indent="0">
              <a:buNone/>
            </a:pPr>
            <a:endParaRPr lang="en-CA" sz="900" dirty="0"/>
          </a:p>
          <a:p>
            <a:pPr marL="0" indent="0">
              <a:buNone/>
            </a:pPr>
            <a:r>
              <a:rPr lang="en-CA" sz="2400" dirty="0" smtClean="0"/>
              <a:t>The two phases should be treated as a single test and analysed together in order to give a valid answer.</a:t>
            </a:r>
          </a:p>
          <a:p>
            <a:pPr marL="0" indent="0">
              <a:buNone/>
            </a:pPr>
            <a:endParaRPr lang="en-CA" sz="800" dirty="0" smtClean="0"/>
          </a:p>
          <a:p>
            <a:pPr marL="0" indent="0">
              <a:buNone/>
            </a:pPr>
            <a:r>
              <a:rPr lang="en-CA" sz="2400" dirty="0" smtClean="0"/>
              <a:t>Multiple tests should be averaged in the same manner. To do this the energy numbers involved must be reported.</a:t>
            </a:r>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5</a:t>
            </a:fld>
            <a:endParaRPr lang="en-CA"/>
          </a:p>
        </p:txBody>
      </p:sp>
    </p:spTree>
    <p:extLst>
      <p:ext uri="{BB962C8B-B14F-4D97-AF65-F5344CB8AC3E}">
        <p14:creationId xmlns:p14="http://schemas.microsoft.com/office/powerpoint/2010/main" val="3392543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lstStyle/>
          <a:p>
            <a:pPr marL="0" indent="0">
              <a:buNone/>
            </a:pPr>
            <a:endParaRPr lang="en-CA" dirty="0" smtClean="0"/>
          </a:p>
          <a:p>
            <a:pPr marL="0" indent="0">
              <a:buNone/>
            </a:pPr>
            <a:r>
              <a:rPr lang="en-CA" dirty="0" smtClean="0"/>
              <a:t>Fuel Burn rate, g/min</a:t>
            </a:r>
          </a:p>
          <a:p>
            <a:pPr marL="0" indent="0">
              <a:buNone/>
            </a:pPr>
            <a:endParaRPr lang="en-CA" dirty="0"/>
          </a:p>
          <a:p>
            <a:pPr marL="0" indent="0">
              <a:buNone/>
            </a:pPr>
            <a:endParaRPr lang="en-CA" dirty="0" smtClean="0"/>
          </a:p>
          <a:p>
            <a:pPr marL="0" indent="0">
              <a:buNone/>
            </a:pPr>
            <a:endParaRPr lang="en-CA" dirty="0" smtClean="0"/>
          </a:p>
          <a:p>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Autofit/>
          </a:bodyPr>
          <a:lstStyle/>
          <a:p>
            <a:pPr marL="0" indent="0">
              <a:buNone/>
            </a:pPr>
            <a:r>
              <a:rPr lang="en-CA" sz="2200" dirty="0" smtClean="0"/>
              <a:t>This is a restatement of the power in Watts expressed in a fuel-specific way: energy per unit time.</a:t>
            </a:r>
          </a:p>
          <a:p>
            <a:pPr marL="0" indent="0">
              <a:buNone/>
            </a:pPr>
            <a:endParaRPr lang="en-CA" sz="900" dirty="0"/>
          </a:p>
          <a:p>
            <a:pPr marL="0" indent="0">
              <a:buNone/>
            </a:pPr>
            <a:r>
              <a:rPr lang="en-CA" sz="2200" dirty="0" smtClean="0"/>
              <a:t>It is made using the assumption that the fuel must be </a:t>
            </a:r>
            <a:r>
              <a:rPr lang="en-CA" sz="2200" i="1" dirty="0" smtClean="0"/>
              <a:t>standardized </a:t>
            </a:r>
            <a:r>
              <a:rPr lang="en-CA" sz="2200" dirty="0" smtClean="0"/>
              <a:t>in order to make comparisons between tests. </a:t>
            </a:r>
          </a:p>
          <a:p>
            <a:pPr marL="0" indent="0">
              <a:buNone/>
            </a:pPr>
            <a:endParaRPr lang="en-CA" sz="900" dirty="0"/>
          </a:p>
          <a:p>
            <a:pPr marL="0" indent="0">
              <a:buNone/>
            </a:pPr>
            <a:r>
              <a:rPr lang="en-CA" sz="2200" dirty="0" smtClean="0"/>
              <a:t>Consumption of fuel should be: Energy per unit time (Watts). The use of Watts instead of fuel mass standardises </a:t>
            </a:r>
            <a:r>
              <a:rPr lang="en-CA" sz="2200" i="1" dirty="0" smtClean="0"/>
              <a:t>all fuels</a:t>
            </a:r>
            <a:r>
              <a:rPr lang="en-CA" sz="2200" dirty="0" smtClean="0"/>
              <a:t>.</a:t>
            </a:r>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6</a:t>
            </a:fld>
            <a:endParaRPr lang="en-CA"/>
          </a:p>
        </p:txBody>
      </p:sp>
    </p:spTree>
    <p:extLst>
      <p:ext uri="{BB962C8B-B14F-4D97-AF65-F5344CB8AC3E}">
        <p14:creationId xmlns:p14="http://schemas.microsoft.com/office/powerpoint/2010/main" val="2015220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3898776" cy="4641379"/>
          </a:xfrm>
        </p:spPr>
        <p:txBody>
          <a:bodyPr>
            <a:normAutofit/>
          </a:bodyPr>
          <a:lstStyle/>
          <a:p>
            <a:pPr marL="0" indent="0">
              <a:buNone/>
            </a:pPr>
            <a:r>
              <a:rPr lang="en-CA" dirty="0" smtClean="0"/>
              <a:t>Fuel mass burned per task (g/task)</a:t>
            </a:r>
          </a:p>
          <a:p>
            <a:pPr marL="0" indent="0">
              <a:buNone/>
            </a:pPr>
            <a:endParaRPr lang="en-CA" dirty="0"/>
          </a:p>
          <a:p>
            <a:pPr marL="0" indent="0">
              <a:buNone/>
            </a:pPr>
            <a:r>
              <a:rPr lang="en-CA" dirty="0" smtClean="0"/>
              <a:t>It assumes that the task and the fuel are always the same. In this case, standard fuel and a standard pot with a standard volume of water in it.</a:t>
            </a:r>
            <a:endParaRPr lang="en-CA" dirty="0" smtClean="0">
              <a:solidFill>
                <a:srgbClr val="FF0000"/>
              </a:solidFill>
            </a:endParaRPr>
          </a:p>
          <a:p>
            <a:endParaRPr lang="en-CA" dirty="0" smtClean="0"/>
          </a:p>
          <a:p>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rmAutofit lnSpcReduction="10000"/>
          </a:bodyPr>
          <a:lstStyle/>
          <a:p>
            <a:pPr marL="0" indent="0">
              <a:buNone/>
            </a:pPr>
            <a:r>
              <a:rPr lang="en-CA" dirty="0" smtClean="0"/>
              <a:t>This fuel-specific restatement of “Energy per task” provides little additional information. If one changes the fuel type the answer is changed.</a:t>
            </a:r>
          </a:p>
          <a:p>
            <a:pPr marL="0" indent="0">
              <a:buNone/>
            </a:pPr>
            <a:endParaRPr lang="en-CA" sz="900" dirty="0" smtClean="0"/>
          </a:p>
          <a:p>
            <a:pPr marL="0" indent="0">
              <a:buNone/>
            </a:pPr>
            <a:r>
              <a:rPr lang="en-CA" dirty="0" smtClean="0"/>
              <a:t>Unless the fuel and task are identical, comparisons of fuel mass per task numbers are not valid.</a:t>
            </a:r>
          </a:p>
          <a:p>
            <a:pPr marL="0" indent="0">
              <a:buNone/>
            </a:pPr>
            <a:endParaRPr lang="en-CA" sz="900" dirty="0"/>
          </a:p>
          <a:p>
            <a:pPr marL="0" indent="0">
              <a:buNone/>
            </a:pPr>
            <a:r>
              <a:rPr lang="en-CA" dirty="0" smtClean="0"/>
              <a:t>“Energy per task” on the other hand, is valid for all fuels and tasks.</a:t>
            </a:r>
          </a:p>
          <a:p>
            <a:pPr marL="457200" indent="-457200">
              <a:buFont typeface="+mj-lt"/>
              <a:buAutoNum type="arabicPeriod"/>
            </a:pPr>
            <a:endParaRPr lang="en-CA" dirty="0" smtClean="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7</a:t>
            </a:fld>
            <a:endParaRPr lang="en-CA"/>
          </a:p>
        </p:txBody>
      </p:sp>
    </p:spTree>
    <p:extLst>
      <p:ext uri="{BB962C8B-B14F-4D97-AF65-F5344CB8AC3E}">
        <p14:creationId xmlns:p14="http://schemas.microsoft.com/office/powerpoint/2010/main" val="1674850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normAutofit/>
          </a:bodyPr>
          <a:lstStyle/>
          <a:p>
            <a:pPr marL="0" indent="0">
              <a:buNone/>
            </a:pPr>
            <a:r>
              <a:rPr lang="en-CA" dirty="0" smtClean="0"/>
              <a:t>Time to boil, time/task</a:t>
            </a:r>
          </a:p>
          <a:p>
            <a:pPr marL="0" indent="0">
              <a:buNone/>
            </a:pPr>
            <a:endParaRPr lang="en-CA" dirty="0" smtClean="0">
              <a:solidFill>
                <a:srgbClr val="FF0000"/>
              </a:solidFill>
            </a:endParaRPr>
          </a:p>
          <a:p>
            <a:pPr marL="0" indent="0">
              <a:buNone/>
            </a:pPr>
            <a:endParaRPr lang="en-CA" dirty="0" smtClean="0"/>
          </a:p>
          <a:p>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rmAutofit/>
          </a:bodyPr>
          <a:lstStyle/>
          <a:p>
            <a:pPr marL="0" indent="0">
              <a:buNone/>
            </a:pPr>
            <a:r>
              <a:rPr lang="en-CA" dirty="0" smtClean="0"/>
              <a:t>This is “time per unit task”. It is an expression of time efficiency.</a:t>
            </a:r>
          </a:p>
          <a:p>
            <a:pPr marL="0" indent="0">
              <a:buNone/>
            </a:pPr>
            <a:endParaRPr lang="en-CA" dirty="0"/>
          </a:p>
          <a:p>
            <a:pPr marL="0" indent="0">
              <a:buNone/>
            </a:pPr>
            <a:r>
              <a:rPr lang="en-CA" dirty="0" smtClean="0"/>
              <a:t>Averaging multiple results is mathematically valid.</a:t>
            </a:r>
          </a:p>
          <a:p>
            <a:pPr marL="0" indent="0">
              <a:buNone/>
            </a:pPr>
            <a:endParaRPr lang="en-CA" dirty="0" smtClean="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8</a:t>
            </a:fld>
            <a:endParaRPr lang="en-CA"/>
          </a:p>
        </p:txBody>
      </p:sp>
    </p:spTree>
    <p:extLst>
      <p:ext uri="{BB962C8B-B14F-4D97-AF65-F5344CB8AC3E}">
        <p14:creationId xmlns:p14="http://schemas.microsoft.com/office/powerpoint/2010/main" val="1263319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CA" sz="2800" dirty="0" smtClean="0"/>
              <a:t>Differences in Concepts, Metrics and Computations</a:t>
            </a:r>
            <a:br>
              <a:rPr lang="en-CA" sz="2800" dirty="0" smtClean="0"/>
            </a:br>
            <a:r>
              <a:rPr lang="en-CA" sz="2800" dirty="0" smtClean="0"/>
              <a:t>Moisture Content</a:t>
            </a:r>
            <a:endParaRPr lang="en-CA" sz="2800" dirty="0"/>
          </a:p>
        </p:txBody>
      </p:sp>
      <p:sp>
        <p:nvSpPr>
          <p:cNvPr id="3" name="Text Placeholder 2"/>
          <p:cNvSpPr>
            <a:spLocks noGrp="1"/>
          </p:cNvSpPr>
          <p:nvPr>
            <p:ph type="body" idx="1"/>
          </p:nvPr>
        </p:nvSpPr>
        <p:spPr>
          <a:xfrm>
            <a:off x="457200" y="1163885"/>
            <a:ext cx="4040188" cy="423738"/>
          </a:xfrm>
        </p:spPr>
        <p:txBody>
          <a:bodyPr>
            <a:normAutofit lnSpcReduction="10000"/>
          </a:bodyPr>
          <a:lstStyle/>
          <a:p>
            <a:pPr algn="ctr"/>
            <a:r>
              <a:rPr lang="en-CA" dirty="0" smtClean="0"/>
              <a:t>WBT 4.2.1</a:t>
            </a:r>
          </a:p>
        </p:txBody>
      </p:sp>
      <p:sp>
        <p:nvSpPr>
          <p:cNvPr id="4" name="Content Placeholder 3"/>
          <p:cNvSpPr>
            <a:spLocks noGrp="1"/>
          </p:cNvSpPr>
          <p:nvPr>
            <p:ph sz="half" idx="2"/>
          </p:nvPr>
        </p:nvSpPr>
        <p:spPr>
          <a:xfrm>
            <a:off x="457200" y="1667941"/>
            <a:ext cx="4040188" cy="4641379"/>
          </a:xfrm>
        </p:spPr>
        <p:txBody>
          <a:bodyPr>
            <a:normAutofit/>
          </a:bodyPr>
          <a:lstStyle/>
          <a:p>
            <a:pPr marL="0" indent="0">
              <a:buNone/>
            </a:pPr>
            <a:r>
              <a:rPr lang="en-CA" dirty="0" smtClean="0"/>
              <a:t>Pieces of wood are sampled for moisture, expressed on a Dry Weight Basis (DWB).</a:t>
            </a:r>
          </a:p>
          <a:p>
            <a:pPr marL="0" indent="0">
              <a:buNone/>
            </a:pPr>
            <a:endParaRPr lang="en-CA" dirty="0" smtClean="0"/>
          </a:p>
          <a:p>
            <a:pPr marL="0" indent="0">
              <a:buNone/>
            </a:pPr>
            <a:r>
              <a:rPr lang="en-CA" dirty="0" smtClean="0"/>
              <a:t>3 measurements are averaged per piece, 3 pieces per test.</a:t>
            </a:r>
          </a:p>
          <a:p>
            <a:pPr marL="0" indent="0">
              <a:buNone/>
            </a:pPr>
            <a:endParaRPr lang="en-CA" dirty="0"/>
          </a:p>
          <a:p>
            <a:pPr marL="0" indent="0">
              <a:buNone/>
            </a:pPr>
            <a:r>
              <a:rPr lang="en-CA" dirty="0" smtClean="0"/>
              <a:t>The average moisture for all 9 pieces is calculated.</a:t>
            </a:r>
            <a:endParaRPr lang="en-CA" dirty="0"/>
          </a:p>
        </p:txBody>
      </p:sp>
      <p:sp>
        <p:nvSpPr>
          <p:cNvPr id="5" name="Text Placeholder 4"/>
          <p:cNvSpPr>
            <a:spLocks noGrp="1"/>
          </p:cNvSpPr>
          <p:nvPr>
            <p:ph type="body" sz="quarter" idx="3"/>
          </p:nvPr>
        </p:nvSpPr>
        <p:spPr>
          <a:xfrm>
            <a:off x="4645025" y="1163885"/>
            <a:ext cx="4041775" cy="423738"/>
          </a:xfrm>
        </p:spPr>
        <p:txBody>
          <a:bodyPr>
            <a:normAutofit lnSpcReduction="10000"/>
          </a:bodyPr>
          <a:lstStyle/>
          <a:p>
            <a:pPr algn="ctr"/>
            <a:r>
              <a:rPr lang="en-CA" dirty="0" smtClean="0"/>
              <a:t>First Principles View</a:t>
            </a:r>
          </a:p>
        </p:txBody>
      </p:sp>
      <p:sp>
        <p:nvSpPr>
          <p:cNvPr id="6" name="Content Placeholder 5"/>
          <p:cNvSpPr>
            <a:spLocks noGrp="1"/>
          </p:cNvSpPr>
          <p:nvPr>
            <p:ph sz="quarter" idx="4"/>
          </p:nvPr>
        </p:nvSpPr>
        <p:spPr>
          <a:xfrm>
            <a:off x="4427985" y="1667941"/>
            <a:ext cx="4258816" cy="4641379"/>
          </a:xfrm>
        </p:spPr>
        <p:txBody>
          <a:bodyPr>
            <a:normAutofit lnSpcReduction="10000"/>
          </a:bodyPr>
          <a:lstStyle/>
          <a:p>
            <a:r>
              <a:rPr lang="en-CA" dirty="0" smtClean="0"/>
              <a:t>Moisture content is correctly expressed on a DWB</a:t>
            </a:r>
          </a:p>
          <a:p>
            <a:endParaRPr lang="en-CA" dirty="0" smtClean="0"/>
          </a:p>
          <a:p>
            <a:r>
              <a:rPr lang="en-CA" dirty="0" smtClean="0"/>
              <a:t>The moisture content is expressed as a % and a % is a ratio. </a:t>
            </a:r>
          </a:p>
          <a:p>
            <a:endParaRPr lang="en-CA" dirty="0" smtClean="0"/>
          </a:p>
          <a:p>
            <a:r>
              <a:rPr lang="en-CA" dirty="0" smtClean="0"/>
              <a:t>Ratios cannot be averaged. </a:t>
            </a:r>
            <a:r>
              <a:rPr lang="en-CA" dirty="0"/>
              <a:t>F</a:t>
            </a:r>
            <a:r>
              <a:rPr lang="en-CA" dirty="0" smtClean="0"/>
              <a:t>uel moisture values can be averaged only if the mass of fuel is factored into the calculation. </a:t>
            </a:r>
          </a:p>
          <a:p>
            <a:endParaRPr lang="en-CA" dirty="0" smtClean="0"/>
          </a:p>
        </p:txBody>
      </p:sp>
      <p:sp>
        <p:nvSpPr>
          <p:cNvPr id="10" name="Footer Placeholder 9"/>
          <p:cNvSpPr>
            <a:spLocks noGrp="1"/>
          </p:cNvSpPr>
          <p:nvPr>
            <p:ph type="ftr" sz="quarter" idx="11"/>
          </p:nvPr>
        </p:nvSpPr>
        <p:spPr/>
        <p:txBody>
          <a:bodyPr/>
          <a:lstStyle/>
          <a:p>
            <a:r>
              <a:rPr lang="en-CA" smtClean="0"/>
              <a:t>Stove Testing Toolbox </a:t>
            </a:r>
            <a:endParaRPr lang="en-CA"/>
          </a:p>
        </p:txBody>
      </p:sp>
      <p:sp>
        <p:nvSpPr>
          <p:cNvPr id="11" name="Slide Number Placeholder 10"/>
          <p:cNvSpPr>
            <a:spLocks noGrp="1"/>
          </p:cNvSpPr>
          <p:nvPr>
            <p:ph type="sldNum" sz="quarter" idx="12"/>
          </p:nvPr>
        </p:nvSpPr>
        <p:spPr/>
        <p:txBody>
          <a:bodyPr/>
          <a:lstStyle/>
          <a:p>
            <a:fld id="{2FEAD2CE-2EE4-4279-884F-1549951C0765}" type="slidenum">
              <a:rPr lang="en-CA" smtClean="0"/>
              <a:t>9</a:t>
            </a:fld>
            <a:endParaRPr lang="en-CA"/>
          </a:p>
        </p:txBody>
      </p:sp>
    </p:spTree>
    <p:extLst>
      <p:ext uri="{BB962C8B-B14F-4D97-AF65-F5344CB8AC3E}">
        <p14:creationId xmlns:p14="http://schemas.microsoft.com/office/powerpoint/2010/main" val="3190664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1738</TotalTime>
  <Words>2513</Words>
  <Application>Microsoft Office PowerPoint</Application>
  <PresentationFormat>On-screen Show (4:3)</PresentationFormat>
  <Paragraphs>290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Introduction to the Stove Testing Toolbox  It is offered as an alternative to the current IWA and its single prescribed task for all stoves as means of determining performance.</vt:lpstr>
      <vt:lpstr>The WBT 4.2.1  analysed on a First Principles basis  Why analyse this version of the WBT? Because it is referenced by the GACC and indirectly by the IWA.</vt:lpstr>
      <vt:lpstr>Differences in world views can lead to different metrics</vt:lpstr>
      <vt:lpstr>Differences in Concepts, Metrics and Computations</vt:lpstr>
      <vt:lpstr>Differences in Concepts, Metrics and Computations</vt:lpstr>
      <vt:lpstr>Differences in Concepts, Metrics and Computations</vt:lpstr>
      <vt:lpstr>Differences in Concepts, Metrics and Computations</vt:lpstr>
      <vt:lpstr>Differences in Concepts, Metrics and Computations</vt:lpstr>
      <vt:lpstr>Differences in Concepts, Metrics and Computations Moisture Content</vt:lpstr>
      <vt:lpstr>Differences in Concepts, Metrics and Computations Thermal mass of the pot</vt:lpstr>
      <vt:lpstr>Differences in Concepts, Metrics and Computations</vt:lpstr>
      <vt:lpstr>Differences in Concepts, Metrics and Computations</vt:lpstr>
      <vt:lpstr>Differences in Concepts, Metrics and Computations</vt:lpstr>
      <vt:lpstr>Differences in Concepts, Metrics and Computations</vt:lpstr>
      <vt:lpstr>Differences in Concepts, Metrics and Computations</vt:lpstr>
      <vt:lpstr>The Results Based Financing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CPP</dc:creator>
  <cp:lastModifiedBy>CPP</cp:lastModifiedBy>
  <cp:revision>89</cp:revision>
  <dcterms:created xsi:type="dcterms:W3CDTF">2013-03-25T00:51:44Z</dcterms:created>
  <dcterms:modified xsi:type="dcterms:W3CDTF">2013-03-27T04:00:36Z</dcterms:modified>
</cp:coreProperties>
</file>